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4" r:id="rId11"/>
    <p:sldId id="265" r:id="rId12"/>
    <p:sldId id="266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3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2"/>
  </p:normalViewPr>
  <p:slideViewPr>
    <p:cSldViewPr snapToGrid="0" snapToObjects="1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A766C4-8FAD-F647-AD35-645A5EB5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12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ADF6A-F4A3-9444-BED6-33ED5108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6A624FC-0A98-9344-AB86-342823311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93A37B-0FA7-DB4C-9781-ABD06660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B6E213-CAB3-7442-AC08-C6B297FB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97EC35-DCDD-EF49-911A-529C8C32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412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4C86EAB-BB75-C84A-A268-12F7E5204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46762C6-946A-6F45-B998-3DFEE58EA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29D280-655E-5541-9C64-B5D3DD01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63E7B5-C615-BF4C-92E5-E811FFEB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E31676-AAF0-9B48-9499-0FABC20D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530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2630B-2DAB-8A44-BFDE-9BCD64D9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A6EC3CF-E11C-1D40-97B2-03BDEE77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r>
              <a:rPr lang="da-DK"/>
              <a:t>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587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EE2B7-8EC6-0F48-8058-EA3E50DF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62BFCD-680E-E14C-A1FB-F0207D19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0792C3-45B5-2944-83C0-EF4891DE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655F32-B86C-6A4B-B3AE-CA7B9BF5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619F62-215E-0D4B-8555-44B6A7DE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0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F10FA-53BF-6E47-B6CD-F84A9F3E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6412A0-3A89-5247-A433-1F58CA11A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9C9670-0F64-9C4A-BCE2-68BA1058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95206-C8C3-2D43-B439-BE0746C2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6901FF-A528-D744-A5D4-80919776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895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92378-4BAC-DE4C-9607-D74C93278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EF9B0A-585B-9F46-8B4D-58D49E7BC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C22B6F-7590-B24C-B36F-2E4FF3434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A436A8-9A16-FA4C-808C-3E46EBE8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F2179E2-901F-0C4C-8D9B-2A47E9DC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F65C6C-F05B-8946-BC52-908AC930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47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8F51A-5DEF-734B-A52D-54ADBC1A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343CF2-8BDA-6D49-AB5A-DA112E485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C42901-51F2-274F-87B3-9E5F45A58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C1FF47A-4848-6F44-BAED-EAAAFB66D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C89658B-F6C2-D846-8AB0-AFB8B7F12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3A1CBF7-15AC-4241-B91C-495C2D44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1FF6A59-BB4E-0A44-99BB-C49BB390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D903C02-03FB-7E4A-BE14-989117DA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760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D622A-A0DF-5F49-AABA-E1135C64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B4B2221-041A-D044-96DE-D1F08F19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94CA3D3-E9A1-904C-8584-BFFF2B7B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4C027B8-C5B1-B943-AC79-2A282286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62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8CD5743-B0CD-CB4B-8BEA-A9BCDE3C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16029FC-BF9E-0240-839C-35485BFE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09CCE14-B8E5-A644-9C96-A49673CE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4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88161-B9A6-4045-BA83-B3A88A3F8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D3377B-3D8B-DB41-9F38-B04962E9C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4674FD4-72B0-FD46-8410-049EDD30D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6AFF7E-AB8B-1848-916B-25E250F0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26F8100-A9C3-FF41-90CC-677D69C9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F2EB7A-7530-3947-BD7E-F871698D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357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28EB5-A2E1-8247-B7B6-C40C5CC8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10828C7-F207-2948-8D85-1B4544EF5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FEDAAB9-CB34-0F42-9591-DE59A5483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78EFDCA-3BE5-F24C-B2AA-F6361C4EF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7680" y="5972499"/>
            <a:ext cx="7578090" cy="254635"/>
          </a:xfrm>
          <a:prstGeom prst="rect">
            <a:avLst/>
          </a:prstGeom>
        </p:spPr>
        <p:txBody>
          <a:bodyPr/>
          <a:lstStyle/>
          <a:p>
            <a:fld id="{AC525698-8F23-B44B-B2A0-9EB72E021DF0}" type="datetimeFigureOut">
              <a:rPr lang="da-DK" smtClean="0"/>
              <a:t>31-01-2023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283BF5B-C586-7348-92D8-178F1901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9C1C3A4-C817-3047-85C5-64302A70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6B19-58A0-B54F-B966-25E3A0636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272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8DBD9DA1-CCA2-9B48-B790-D353A065A91E}"/>
              </a:ext>
            </a:extLst>
          </p:cNvPr>
          <p:cNvSpPr txBox="1">
            <a:spLocks/>
          </p:cNvSpPr>
          <p:nvPr userDrawn="1"/>
        </p:nvSpPr>
        <p:spPr>
          <a:xfrm>
            <a:off x="0" y="6369692"/>
            <a:ext cx="12192000" cy="647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1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da-DK" sz="8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Udgivet af LGBT Danmark og Ungdomsbyen med hjælp fra </a:t>
            </a:r>
            <a:r>
              <a:rPr lang="da-DK" sz="800" kern="1200" dirty="0" err="1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Sabaah</a:t>
            </a:r>
            <a:r>
              <a:rPr lang="da-DK" sz="8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 og LGBT + Ungdom. </a:t>
            </a:r>
            <a:br>
              <a:rPr lang="da-DK" sz="8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8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Støttet af Undervisningsministeriet og Det Danske Filminstitut.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7FB27989-3880-9446-A79B-5F286CBC17B6}"/>
              </a:ext>
            </a:extLst>
          </p:cNvPr>
          <p:cNvSpPr txBox="1">
            <a:spLocks/>
          </p:cNvSpPr>
          <p:nvPr userDrawn="1"/>
        </p:nvSpPr>
        <p:spPr>
          <a:xfrm>
            <a:off x="-228600" y="6415412"/>
            <a:ext cx="6606540" cy="21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1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l">
              <a:buNone/>
            </a:pPr>
            <a:r>
              <a:rPr lang="da-DK" sz="1200" b="1" kern="1200" dirty="0">
                <a:solidFill>
                  <a:schemeClr val="accent2">
                    <a:lumMod val="7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LARM</a:t>
            </a:r>
            <a:r>
              <a:rPr lang="da-DK" sz="1200" b="0" kern="1200" dirty="0">
                <a:solidFill>
                  <a:schemeClr val="accent2">
                    <a:lumMod val="7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LGBT-rettigheder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FC845C51-A411-FE42-A905-0B4302A914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17133" y="6012180"/>
            <a:ext cx="833821" cy="613424"/>
          </a:xfrm>
          <a:prstGeom prst="rect">
            <a:avLst/>
          </a:prstGeom>
        </p:spPr>
      </p:pic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09AB33C7-3302-B449-A92A-D7D27AF718AA}"/>
              </a:ext>
            </a:extLst>
          </p:cNvPr>
          <p:cNvSpPr txBox="1">
            <a:spLocks/>
          </p:cNvSpPr>
          <p:nvPr userDrawn="1"/>
        </p:nvSpPr>
        <p:spPr>
          <a:xfrm>
            <a:off x="5435855" y="163202"/>
            <a:ext cx="6606540" cy="21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1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r">
              <a:buNone/>
            </a:pPr>
            <a:fld id="{187B76BC-833E-2D41-BB2A-248CECC6FBD2}" type="slidenum">
              <a:rPr lang="da-DK" sz="1200" b="1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marL="457200" lvl="1" indent="0" algn="r">
                <a:buNone/>
              </a:pPr>
              <a:t>‹nr.›</a:t>
            </a:fld>
            <a:endParaRPr lang="da-DK" sz="1200" b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4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da-DK" sz="1400" b="1" kern="1200" smtClean="0">
          <a:solidFill>
            <a:schemeClr val="accent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n3pLOuxBrQ" TargetMode="External"/><Relationship Id="rId2" Type="http://schemas.openxmlformats.org/officeDocument/2006/relationships/hyperlink" Target="https://larmlgbt.d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armlgbt.dk/video/introduktion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armlgbt.dk/materi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50361928-752B-0447-92DC-571634BD57CC}"/>
              </a:ext>
            </a:extLst>
          </p:cNvPr>
          <p:cNvSpPr txBox="1"/>
          <p:nvPr/>
        </p:nvSpPr>
        <p:spPr>
          <a:xfrm>
            <a:off x="6115680" y="4274183"/>
            <a:ext cx="6895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filmen om undervisningspakken på</a:t>
            </a:r>
          </a:p>
          <a:p>
            <a:r>
              <a:rPr lang="da-DK" sz="2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www.larmlgbt.dk </a:t>
            </a: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eller her på </a:t>
            </a:r>
            <a:r>
              <a:rPr lang="da-DK" sz="2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da-DK" sz="2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BC7E04C-9A55-2444-92B2-2A3FF87B5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82" y="773816"/>
            <a:ext cx="4305543" cy="4647253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834386BA-015B-494F-8CFB-1D1796E959FC}"/>
              </a:ext>
            </a:extLst>
          </p:cNvPr>
          <p:cNvGrpSpPr/>
          <p:nvPr/>
        </p:nvGrpSpPr>
        <p:grpSpPr>
          <a:xfrm>
            <a:off x="6115680" y="1422373"/>
            <a:ext cx="5850694" cy="2800922"/>
            <a:chOff x="6041539" y="1422372"/>
            <a:chExt cx="5850694" cy="2800922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056FE2C3-29C1-064C-A4A5-968EF76915F8}"/>
                </a:ext>
              </a:extLst>
            </p:cNvPr>
            <p:cNvSpPr txBox="1"/>
            <p:nvPr/>
          </p:nvSpPr>
          <p:spPr>
            <a:xfrm>
              <a:off x="6041539" y="1422372"/>
              <a:ext cx="5850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54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VELKOMMEN </a:t>
              </a:r>
            </a:p>
          </p:txBody>
        </p:sp>
        <p:sp>
          <p:nvSpPr>
            <p:cNvPr id="6" name="Tekstfelt 5">
              <a:extLst>
                <a:ext uri="{FF2B5EF4-FFF2-40B4-BE49-F238E27FC236}">
                  <a16:creationId xmlns:a16="http://schemas.microsoft.com/office/drawing/2014/main" id="{7804DADD-6480-5D4F-A06A-4F655718BBEC}"/>
                </a:ext>
              </a:extLst>
            </p:cNvPr>
            <p:cNvSpPr txBox="1"/>
            <p:nvPr/>
          </p:nvSpPr>
          <p:spPr>
            <a:xfrm>
              <a:off x="6041539" y="2036676"/>
              <a:ext cx="5850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5400" b="1" dirty="0"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TIL </a:t>
              </a:r>
              <a:r>
                <a:rPr lang="da-DK" sz="5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LARM</a:t>
              </a:r>
              <a:r>
                <a:rPr lang="da-DK" sz="5400" b="1" dirty="0"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47EEAE8E-B9F4-ED4A-8D5E-7FDAB6D091C2}"/>
                </a:ext>
              </a:extLst>
            </p:cNvPr>
            <p:cNvSpPr txBox="1"/>
            <p:nvPr/>
          </p:nvSpPr>
          <p:spPr>
            <a:xfrm>
              <a:off x="6041539" y="2673303"/>
              <a:ext cx="5850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5400" b="1" dirty="0"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FOR LGBT-</a:t>
              </a: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CD25C164-D964-E247-9E06-1E284A0166A3}"/>
                </a:ext>
              </a:extLst>
            </p:cNvPr>
            <p:cNvSpPr txBox="1"/>
            <p:nvPr/>
          </p:nvSpPr>
          <p:spPr>
            <a:xfrm>
              <a:off x="6041539" y="3299964"/>
              <a:ext cx="5850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5400" b="1" dirty="0">
                  <a:latin typeface="Calibri" panose="020F0502020204030204" pitchFamily="34" charset="0"/>
                  <a:ea typeface="Helvetica Neue" panose="02000503000000020004" pitchFamily="2" charset="0"/>
                  <a:cs typeface="Calibri" panose="020F0502020204030204" pitchFamily="34" charset="0"/>
                </a:rPr>
                <a:t>RETTIGHEDER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46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FFFD07B4-25F5-F244-BE95-108CCF803482}"/>
              </a:ext>
            </a:extLst>
          </p:cNvPr>
          <p:cNvGrpSpPr/>
          <p:nvPr/>
        </p:nvGrpSpPr>
        <p:grpSpPr>
          <a:xfrm>
            <a:off x="3038386" y="2092466"/>
            <a:ext cx="6311614" cy="3647934"/>
            <a:chOff x="2806855" y="2051382"/>
            <a:chExt cx="5923378" cy="3423545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89EDCE45-7136-3945-8319-DA75B1639FCB}"/>
                </a:ext>
              </a:extLst>
            </p:cNvPr>
            <p:cNvGrpSpPr/>
            <p:nvPr/>
          </p:nvGrpSpPr>
          <p:grpSpPr>
            <a:xfrm>
              <a:off x="2806855" y="2051382"/>
              <a:ext cx="5923378" cy="3423545"/>
              <a:chOff x="7575832" y="3235339"/>
              <a:chExt cx="3509452" cy="2028364"/>
            </a:xfrm>
          </p:grpSpPr>
          <p:grpSp>
            <p:nvGrpSpPr>
              <p:cNvPr id="22" name="Gruppe 21">
                <a:extLst>
                  <a:ext uri="{FF2B5EF4-FFF2-40B4-BE49-F238E27FC236}">
                    <a16:creationId xmlns:a16="http://schemas.microsoft.com/office/drawing/2014/main" id="{F232DC03-C8B8-FE43-92BA-48E9260FDCF8}"/>
                  </a:ext>
                </a:extLst>
              </p:cNvPr>
              <p:cNvGrpSpPr/>
              <p:nvPr/>
            </p:nvGrpSpPr>
            <p:grpSpPr>
              <a:xfrm>
                <a:off x="7575832" y="3235339"/>
                <a:ext cx="3509452" cy="2028364"/>
                <a:chOff x="6939727" y="2784764"/>
                <a:chExt cx="4566471" cy="2639291"/>
              </a:xfrm>
            </p:grpSpPr>
            <p:sp>
              <p:nvSpPr>
                <p:cNvPr id="24" name="Afrundet rektangel 23">
                  <a:extLst>
                    <a:ext uri="{FF2B5EF4-FFF2-40B4-BE49-F238E27FC236}">
                      <a16:creationId xmlns:a16="http://schemas.microsoft.com/office/drawing/2014/main" id="{41EBE942-3262-5A4B-8B54-12F9AF27804F}"/>
                    </a:ext>
                  </a:extLst>
                </p:cNvPr>
                <p:cNvSpPr/>
                <p:nvPr/>
              </p:nvSpPr>
              <p:spPr>
                <a:xfrm>
                  <a:off x="6939727" y="2784764"/>
                  <a:ext cx="4566471" cy="2639291"/>
                </a:xfrm>
                <a:prstGeom prst="roundRect">
                  <a:avLst>
                    <a:gd name="adj" fmla="val 776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7249B951-212B-B446-A16C-36894D047B13}"/>
                    </a:ext>
                  </a:extLst>
                </p:cNvPr>
                <p:cNvSpPr/>
                <p:nvPr/>
              </p:nvSpPr>
              <p:spPr>
                <a:xfrm>
                  <a:off x="7013905" y="3968220"/>
                  <a:ext cx="272378" cy="2723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6" name="Afrundet rektangel 25">
                  <a:extLst>
                    <a:ext uri="{FF2B5EF4-FFF2-40B4-BE49-F238E27FC236}">
                      <a16:creationId xmlns:a16="http://schemas.microsoft.com/office/drawing/2014/main" id="{7B40E2E1-07B0-1341-B458-FD1143EFABC1}"/>
                    </a:ext>
                  </a:extLst>
                </p:cNvPr>
                <p:cNvSpPr/>
                <p:nvPr/>
              </p:nvSpPr>
              <p:spPr>
                <a:xfrm>
                  <a:off x="11339783" y="3951669"/>
                  <a:ext cx="58653" cy="30629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pic>
            <p:nvPicPr>
              <p:cNvPr id="23" name="Billede 22">
                <a:extLst>
                  <a:ext uri="{FF2B5EF4-FFF2-40B4-BE49-F238E27FC236}">
                    <a16:creationId xmlns:a16="http://schemas.microsoft.com/office/drawing/2014/main" id="{DB4DD902-DBCF-8046-ABC1-54D9819C6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6886" y="3403745"/>
                <a:ext cx="2993143" cy="1683643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</p:grpSp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C0BDB64E-5C10-7145-A13E-C38B552D3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8741" y="2335624"/>
              <a:ext cx="5025845" cy="2827038"/>
            </a:xfrm>
            <a:prstGeom prst="rect">
              <a:avLst/>
            </a:prstGeom>
          </p:spPr>
        </p:pic>
      </p:grpSp>
      <p:sp>
        <p:nvSpPr>
          <p:cNvPr id="27" name="Ellipse 26">
            <a:extLst>
              <a:ext uri="{FF2B5EF4-FFF2-40B4-BE49-F238E27FC236}">
                <a16:creationId xmlns:a16="http://schemas.microsoft.com/office/drawing/2014/main" id="{E8FD6157-64D6-5D46-A147-DC9F1A050805}"/>
              </a:ext>
            </a:extLst>
          </p:cNvPr>
          <p:cNvSpPr/>
          <p:nvPr/>
        </p:nvSpPr>
        <p:spPr>
          <a:xfrm>
            <a:off x="8008760" y="1040150"/>
            <a:ext cx="2235790" cy="22357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35F74F31-C4A7-F943-9DC6-32834EA96D2C}"/>
              </a:ext>
            </a:extLst>
          </p:cNvPr>
          <p:cNvSpPr txBox="1"/>
          <p:nvPr/>
        </p:nvSpPr>
        <p:spPr>
          <a:xfrm rot="618511">
            <a:off x="6284308" y="1752309"/>
            <a:ext cx="566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Rejs dig hvis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du er enig!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86F5FF69-2D78-7A4D-9B15-D3529B55D096}"/>
              </a:ext>
            </a:extLst>
          </p:cNvPr>
          <p:cNvSpPr txBox="1"/>
          <p:nvPr/>
        </p:nvSpPr>
        <p:spPr>
          <a:xfrm>
            <a:off x="799069" y="48282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NORMER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B37CE913-E448-8B4B-AF81-9E8BA8215FF3}"/>
              </a:ext>
            </a:extLst>
          </p:cNvPr>
          <p:cNvSpPr txBox="1"/>
          <p:nvPr/>
        </p:nvSpPr>
        <p:spPr>
          <a:xfrm>
            <a:off x="799068" y="115158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I SPIL</a:t>
            </a:r>
          </a:p>
        </p:txBody>
      </p:sp>
    </p:spTree>
    <p:extLst>
      <p:ext uri="{BB962C8B-B14F-4D97-AF65-F5344CB8AC3E}">
        <p14:creationId xmlns:p14="http://schemas.microsoft.com/office/powerpoint/2010/main" val="38652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69" y="48282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KØN, KROP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15158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&amp;</a:t>
            </a:r>
            <a:r>
              <a:rPr lang="da-DK" sz="6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IDENTITET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490DD918-5694-3044-B4E5-702310DDC67A}"/>
              </a:ext>
            </a:extLst>
          </p:cNvPr>
          <p:cNvGrpSpPr/>
          <p:nvPr/>
        </p:nvGrpSpPr>
        <p:grpSpPr>
          <a:xfrm>
            <a:off x="3010046" y="2286514"/>
            <a:ext cx="5923378" cy="3423545"/>
            <a:chOff x="7575832" y="3235339"/>
            <a:chExt cx="3509452" cy="2028364"/>
          </a:xfrm>
        </p:grpSpPr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6BB4591E-3957-EF48-BAA7-1412C5C9C130}"/>
                </a:ext>
              </a:extLst>
            </p:cNvPr>
            <p:cNvGrpSpPr/>
            <p:nvPr/>
          </p:nvGrpSpPr>
          <p:grpSpPr>
            <a:xfrm>
              <a:off x="7575832" y="3235339"/>
              <a:ext cx="3509452" cy="2028364"/>
              <a:chOff x="6939727" y="2784764"/>
              <a:chExt cx="4566471" cy="2639291"/>
            </a:xfrm>
          </p:grpSpPr>
          <p:sp>
            <p:nvSpPr>
              <p:cNvPr id="19" name="Afrundet rektangel 18">
                <a:extLst>
                  <a:ext uri="{FF2B5EF4-FFF2-40B4-BE49-F238E27FC236}">
                    <a16:creationId xmlns:a16="http://schemas.microsoft.com/office/drawing/2014/main" id="{8FE494AC-A0E5-C74C-A9EF-6231AE14A941}"/>
                  </a:ext>
                </a:extLst>
              </p:cNvPr>
              <p:cNvSpPr/>
              <p:nvPr/>
            </p:nvSpPr>
            <p:spPr>
              <a:xfrm>
                <a:off x="6939727" y="2784764"/>
                <a:ext cx="4566471" cy="2639291"/>
              </a:xfrm>
              <a:prstGeom prst="roundRect">
                <a:avLst>
                  <a:gd name="adj" fmla="val 776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80EFF14-9AC9-EB4B-BB47-365F41811173}"/>
                  </a:ext>
                </a:extLst>
              </p:cNvPr>
              <p:cNvSpPr/>
              <p:nvPr/>
            </p:nvSpPr>
            <p:spPr>
              <a:xfrm>
                <a:off x="7013905" y="3968220"/>
                <a:ext cx="272378" cy="27237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1" name="Afrundet rektangel 20">
                <a:extLst>
                  <a:ext uri="{FF2B5EF4-FFF2-40B4-BE49-F238E27FC236}">
                    <a16:creationId xmlns:a16="http://schemas.microsoft.com/office/drawing/2014/main" id="{FFE304B4-FACA-5548-AE47-565358BF91C1}"/>
                  </a:ext>
                </a:extLst>
              </p:cNvPr>
              <p:cNvSpPr/>
              <p:nvPr/>
            </p:nvSpPr>
            <p:spPr>
              <a:xfrm>
                <a:off x="11339783" y="3951669"/>
                <a:ext cx="58653" cy="306297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B594C326-A422-5645-B6AD-35D6A525E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886" y="3403745"/>
              <a:ext cx="2993143" cy="1683643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6" name="Billede 5">
            <a:extLst>
              <a:ext uri="{FF2B5EF4-FFF2-40B4-BE49-F238E27FC236}">
                <a16:creationId xmlns:a16="http://schemas.microsoft.com/office/drawing/2014/main" id="{3797CBB6-C12A-FE4E-B24B-FD59124EC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931" y="2570755"/>
            <a:ext cx="5051933" cy="284171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137CD35-5275-024C-AD74-8D2951098227}"/>
              </a:ext>
            </a:extLst>
          </p:cNvPr>
          <p:cNvSpPr/>
          <p:nvPr/>
        </p:nvSpPr>
        <p:spPr>
          <a:xfrm>
            <a:off x="7623526" y="1342953"/>
            <a:ext cx="1887121" cy="18871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D81EAFE-3CF9-2149-B21A-2E860BEE7B67}"/>
              </a:ext>
            </a:extLst>
          </p:cNvPr>
          <p:cNvSpPr txBox="1"/>
          <p:nvPr/>
        </p:nvSpPr>
        <p:spPr>
          <a:xfrm rot="618511">
            <a:off x="5709707" y="1679218"/>
            <a:ext cx="566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filmen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om køn og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seksuel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orientering</a:t>
            </a:r>
          </a:p>
        </p:txBody>
      </p:sp>
    </p:spTree>
    <p:extLst>
      <p:ext uri="{BB962C8B-B14F-4D97-AF65-F5344CB8AC3E}">
        <p14:creationId xmlns:p14="http://schemas.microsoft.com/office/powerpoint/2010/main" val="115348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69" y="48282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KØN, KROP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15158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&amp;</a:t>
            </a:r>
            <a:r>
              <a:rPr lang="da-DK" sz="6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IDENTITET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490DD918-5694-3044-B4E5-702310DDC67A}"/>
              </a:ext>
            </a:extLst>
          </p:cNvPr>
          <p:cNvGrpSpPr/>
          <p:nvPr/>
        </p:nvGrpSpPr>
        <p:grpSpPr>
          <a:xfrm>
            <a:off x="3010046" y="2286514"/>
            <a:ext cx="5923378" cy="3423545"/>
            <a:chOff x="7575832" y="3235339"/>
            <a:chExt cx="3509452" cy="2028364"/>
          </a:xfrm>
        </p:grpSpPr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6BB4591E-3957-EF48-BAA7-1412C5C9C130}"/>
                </a:ext>
              </a:extLst>
            </p:cNvPr>
            <p:cNvGrpSpPr/>
            <p:nvPr/>
          </p:nvGrpSpPr>
          <p:grpSpPr>
            <a:xfrm>
              <a:off x="7575832" y="3235339"/>
              <a:ext cx="3509452" cy="2028364"/>
              <a:chOff x="6939727" y="2784764"/>
              <a:chExt cx="4566471" cy="2639291"/>
            </a:xfrm>
          </p:grpSpPr>
          <p:sp>
            <p:nvSpPr>
              <p:cNvPr id="19" name="Afrundet rektangel 18">
                <a:extLst>
                  <a:ext uri="{FF2B5EF4-FFF2-40B4-BE49-F238E27FC236}">
                    <a16:creationId xmlns:a16="http://schemas.microsoft.com/office/drawing/2014/main" id="{8FE494AC-A0E5-C74C-A9EF-6231AE14A941}"/>
                  </a:ext>
                </a:extLst>
              </p:cNvPr>
              <p:cNvSpPr/>
              <p:nvPr/>
            </p:nvSpPr>
            <p:spPr>
              <a:xfrm>
                <a:off x="6939727" y="2784764"/>
                <a:ext cx="4566471" cy="2639291"/>
              </a:xfrm>
              <a:prstGeom prst="roundRect">
                <a:avLst>
                  <a:gd name="adj" fmla="val 776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80EFF14-9AC9-EB4B-BB47-365F41811173}"/>
                  </a:ext>
                </a:extLst>
              </p:cNvPr>
              <p:cNvSpPr/>
              <p:nvPr/>
            </p:nvSpPr>
            <p:spPr>
              <a:xfrm>
                <a:off x="7013905" y="3968220"/>
                <a:ext cx="272378" cy="27237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1" name="Afrundet rektangel 20">
                <a:extLst>
                  <a:ext uri="{FF2B5EF4-FFF2-40B4-BE49-F238E27FC236}">
                    <a16:creationId xmlns:a16="http://schemas.microsoft.com/office/drawing/2014/main" id="{FFE304B4-FACA-5548-AE47-565358BF91C1}"/>
                  </a:ext>
                </a:extLst>
              </p:cNvPr>
              <p:cNvSpPr/>
              <p:nvPr/>
            </p:nvSpPr>
            <p:spPr>
              <a:xfrm>
                <a:off x="11339783" y="3951669"/>
                <a:ext cx="58653" cy="306297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B594C326-A422-5645-B6AD-35D6A525E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886" y="3403745"/>
              <a:ext cx="2993143" cy="1683643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65A327C8-127A-034F-AD21-4BC1CC38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931" y="2570755"/>
            <a:ext cx="5051934" cy="284171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137CD35-5275-024C-AD74-8D2951098227}"/>
              </a:ext>
            </a:extLst>
          </p:cNvPr>
          <p:cNvSpPr/>
          <p:nvPr/>
        </p:nvSpPr>
        <p:spPr>
          <a:xfrm>
            <a:off x="7623526" y="1342953"/>
            <a:ext cx="2159616" cy="21596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D81EAFE-3CF9-2149-B21A-2E860BEE7B67}"/>
              </a:ext>
            </a:extLst>
          </p:cNvPr>
          <p:cNvSpPr txBox="1"/>
          <p:nvPr/>
        </p:nvSpPr>
        <p:spPr>
          <a:xfrm rot="618511">
            <a:off x="5869337" y="2008590"/>
            <a:ext cx="5667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filmen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”Jacobs fortælling”</a:t>
            </a:r>
          </a:p>
        </p:txBody>
      </p:sp>
    </p:spTree>
    <p:extLst>
      <p:ext uri="{BB962C8B-B14F-4D97-AF65-F5344CB8AC3E}">
        <p14:creationId xmlns:p14="http://schemas.microsoft.com/office/powerpoint/2010/main" val="75571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682B2826-9021-7149-9264-5DA302152D4E}"/>
              </a:ext>
            </a:extLst>
          </p:cNvPr>
          <p:cNvCxnSpPr>
            <a:cxnSpLocks/>
          </p:cNvCxnSpPr>
          <p:nvPr/>
        </p:nvCxnSpPr>
        <p:spPr>
          <a:xfrm flipH="1">
            <a:off x="5870888" y="4616767"/>
            <a:ext cx="1105738" cy="487174"/>
          </a:xfrm>
          <a:prstGeom prst="line">
            <a:avLst/>
          </a:prstGeom>
          <a:ln w="889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8392FEDB-F138-9D45-834D-05044FAA8517}"/>
              </a:ext>
            </a:extLst>
          </p:cNvPr>
          <p:cNvCxnSpPr>
            <a:cxnSpLocks/>
          </p:cNvCxnSpPr>
          <p:nvPr/>
        </p:nvCxnSpPr>
        <p:spPr>
          <a:xfrm>
            <a:off x="5768544" y="3137618"/>
            <a:ext cx="3787714" cy="2111910"/>
          </a:xfrm>
          <a:prstGeom prst="line">
            <a:avLst/>
          </a:prstGeom>
          <a:ln w="889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094A874D-7CAF-244F-8304-2CE4BC4C2F9A}"/>
              </a:ext>
            </a:extLst>
          </p:cNvPr>
          <p:cNvSpPr/>
          <p:nvPr/>
        </p:nvSpPr>
        <p:spPr>
          <a:xfrm>
            <a:off x="4762554" y="4616767"/>
            <a:ext cx="1299948" cy="12999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BCB9ED-11F2-FF4C-BA83-58D0512DA002}"/>
              </a:ext>
            </a:extLst>
          </p:cNvPr>
          <p:cNvSpPr/>
          <p:nvPr/>
        </p:nvSpPr>
        <p:spPr>
          <a:xfrm>
            <a:off x="9258712" y="4731770"/>
            <a:ext cx="1299948" cy="12999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8095316-8BBF-4440-9C70-9E81A0CB9B60}"/>
              </a:ext>
            </a:extLst>
          </p:cNvPr>
          <p:cNvSpPr/>
          <p:nvPr/>
        </p:nvSpPr>
        <p:spPr>
          <a:xfrm>
            <a:off x="8939677" y="2591286"/>
            <a:ext cx="1299948" cy="12999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EFD182C-AF5D-A24E-9D47-E2E1C1BF3728}"/>
              </a:ext>
            </a:extLst>
          </p:cNvPr>
          <p:cNvSpPr/>
          <p:nvPr/>
        </p:nvSpPr>
        <p:spPr>
          <a:xfrm>
            <a:off x="5178134" y="2527257"/>
            <a:ext cx="1299948" cy="12999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505857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GRUPPEØVELSE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A73EF34-CA4B-F74A-A2F0-F1D7E8BA7002}"/>
              </a:ext>
            </a:extLst>
          </p:cNvPr>
          <p:cNvSpPr txBox="1"/>
          <p:nvPr/>
        </p:nvSpPr>
        <p:spPr>
          <a:xfrm>
            <a:off x="799068" y="2640782"/>
            <a:ext cx="3611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filmen om Jacob igen og læg mærke til,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hvilke normer og forventninger 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Jacobs omgivelser har til hans: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462876"/>
            <a:ext cx="993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KØN, KROP OG IDENTITET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D97BBDC-ABDD-A74D-A25D-93D94D588C10}"/>
              </a:ext>
            </a:extLst>
          </p:cNvPr>
          <p:cNvSpPr/>
          <p:nvPr/>
        </p:nvSpPr>
        <p:spPr>
          <a:xfrm>
            <a:off x="6568024" y="3200021"/>
            <a:ext cx="2229951" cy="22299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7500CCA7-E4D0-4345-AE4A-B39EBCC05BC6}"/>
              </a:ext>
            </a:extLst>
          </p:cNvPr>
          <p:cNvSpPr txBox="1"/>
          <p:nvPr/>
        </p:nvSpPr>
        <p:spPr>
          <a:xfrm>
            <a:off x="6552526" y="3979794"/>
            <a:ext cx="2245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sz="2200" dirty="0">
                <a:solidFill>
                  <a:schemeClr val="bg1"/>
                </a:solidFill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Kønsidentitet/</a:t>
            </a:r>
          </a:p>
          <a:p>
            <a:pPr lvl="0" algn="ctr"/>
            <a:r>
              <a:rPr lang="da-DK" sz="2200" dirty="0">
                <a:solidFill>
                  <a:schemeClr val="bg1"/>
                </a:solidFill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følelse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CE5D5A25-98A4-CD48-8288-116DDEA9B101}"/>
              </a:ext>
            </a:extLst>
          </p:cNvPr>
          <p:cNvSpPr txBox="1"/>
          <p:nvPr/>
        </p:nvSpPr>
        <p:spPr>
          <a:xfrm>
            <a:off x="5221647" y="2962306"/>
            <a:ext cx="1216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sz="2000" dirty="0">
                <a:solidFill>
                  <a:schemeClr val="bg1"/>
                </a:solidFill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Krop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28A3721B-528B-EA45-B439-71E4155C2F4D}"/>
              </a:ext>
            </a:extLst>
          </p:cNvPr>
          <p:cNvSpPr txBox="1"/>
          <p:nvPr/>
        </p:nvSpPr>
        <p:spPr>
          <a:xfrm>
            <a:off x="8939676" y="3047269"/>
            <a:ext cx="129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Kønsudtryk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A59AB71-54F4-DD45-850E-6366E41B1C52}"/>
              </a:ext>
            </a:extLst>
          </p:cNvPr>
          <p:cNvSpPr txBox="1"/>
          <p:nvPr/>
        </p:nvSpPr>
        <p:spPr>
          <a:xfrm>
            <a:off x="9258712" y="5092828"/>
            <a:ext cx="129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Tildelte</a:t>
            </a:r>
          </a:p>
          <a:p>
            <a:pPr lvl="0"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 køn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FEE5A1EF-3ED7-B54D-A033-F864671B44C3}"/>
              </a:ext>
            </a:extLst>
          </p:cNvPr>
          <p:cNvSpPr txBox="1"/>
          <p:nvPr/>
        </p:nvSpPr>
        <p:spPr>
          <a:xfrm>
            <a:off x="4306803" y="4929544"/>
            <a:ext cx="221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Seksuel </a:t>
            </a:r>
          </a:p>
          <a:p>
            <a:pPr lvl="0"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Medium" panose="02000503000000020004" pitchFamily="2" charset="0"/>
                <a:cs typeface="Calibri" panose="020F0502020204030204" pitchFamily="34" charset="0"/>
              </a:rPr>
              <a:t>orientering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11B5FFF9-8A71-4C4B-AEBC-846BCDAA5487}"/>
              </a:ext>
            </a:extLst>
          </p:cNvPr>
          <p:cNvCxnSpPr>
            <a:cxnSpLocks/>
          </p:cNvCxnSpPr>
          <p:nvPr/>
        </p:nvCxnSpPr>
        <p:spPr>
          <a:xfrm flipH="1">
            <a:off x="8033549" y="3333874"/>
            <a:ext cx="1354836" cy="742174"/>
          </a:xfrm>
          <a:prstGeom prst="line">
            <a:avLst/>
          </a:prstGeom>
          <a:ln w="889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5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721007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GRUPPEØVELSE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A73EF34-CA4B-F74A-A2F0-F1D7E8BA7002}"/>
              </a:ext>
            </a:extLst>
          </p:cNvPr>
          <p:cNvSpPr txBox="1"/>
          <p:nvPr/>
        </p:nvSpPr>
        <p:spPr>
          <a:xfrm>
            <a:off x="799068" y="2604921"/>
            <a:ext cx="9528273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Majoriteter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er grupper i samfundet, som har mere magt og indflydelse end andre.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Minoriteter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er grupper i samfundet, som har mindre magt og indflydelse end andre.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678026"/>
            <a:ext cx="993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MINORITET &amp; MAJORITET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4B9A7D3-8EB0-8E42-80EF-E29A12954117}"/>
              </a:ext>
            </a:extLst>
          </p:cNvPr>
          <p:cNvSpPr txBox="1"/>
          <p:nvPr/>
        </p:nvSpPr>
        <p:spPr>
          <a:xfrm>
            <a:off x="799068" y="3806193"/>
            <a:ext cx="952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I små grupper,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skriv ned og sæt op på tavlen</a:t>
            </a:r>
            <a:endParaRPr lang="da-DK" sz="2000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FC94224-654A-6141-B54F-FA1CC2FD1821}"/>
              </a:ext>
            </a:extLst>
          </p:cNvPr>
          <p:cNvSpPr txBox="1"/>
          <p:nvPr/>
        </p:nvSpPr>
        <p:spPr>
          <a:xfrm>
            <a:off x="799068" y="4272357"/>
            <a:ext cx="952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Kom med eksempler på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minoriteter i Danmark</a:t>
            </a:r>
            <a:endParaRPr lang="da-DK" sz="2000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kendetegner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minoriteters muligheder i Danmark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Kom med eksempler på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majoriteter i Danmark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kendetegner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majoriteters muligheder i Danmark</a:t>
            </a:r>
          </a:p>
        </p:txBody>
      </p:sp>
    </p:spTree>
    <p:extLst>
      <p:ext uri="{BB962C8B-B14F-4D97-AF65-F5344CB8AC3E}">
        <p14:creationId xmlns:p14="http://schemas.microsoft.com/office/powerpoint/2010/main" val="111950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721007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GRUPPEØVELSE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A73EF34-CA4B-F74A-A2F0-F1D7E8BA7002}"/>
              </a:ext>
            </a:extLst>
          </p:cNvPr>
          <p:cNvSpPr txBox="1"/>
          <p:nvPr/>
        </p:nvSpPr>
        <p:spPr>
          <a:xfrm>
            <a:off x="799068" y="2604921"/>
            <a:ext cx="95282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filmen ”</a:t>
            </a:r>
            <a:r>
              <a:rPr lang="da-DK" sz="25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Hamids fortælling”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678026"/>
            <a:ext cx="993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MINORITET &amp; MAJORITET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46787672-7BB6-1543-B7F9-74F4C92D9F00}"/>
              </a:ext>
            </a:extLst>
          </p:cNvPr>
          <p:cNvGrpSpPr/>
          <p:nvPr/>
        </p:nvGrpSpPr>
        <p:grpSpPr>
          <a:xfrm>
            <a:off x="6618969" y="2966574"/>
            <a:ext cx="4504900" cy="2603705"/>
            <a:chOff x="7575832" y="3235339"/>
            <a:chExt cx="3509452" cy="2028364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4825D17C-A0CF-7641-B25F-A9D5A891843E}"/>
                </a:ext>
              </a:extLst>
            </p:cNvPr>
            <p:cNvGrpSpPr/>
            <p:nvPr/>
          </p:nvGrpSpPr>
          <p:grpSpPr>
            <a:xfrm>
              <a:off x="7575832" y="3235339"/>
              <a:ext cx="3509452" cy="2028364"/>
              <a:chOff x="6939727" y="2784764"/>
              <a:chExt cx="4566471" cy="2639291"/>
            </a:xfrm>
          </p:grpSpPr>
          <p:sp>
            <p:nvSpPr>
              <p:cNvPr id="14" name="Afrundet rektangel 13">
                <a:extLst>
                  <a:ext uri="{FF2B5EF4-FFF2-40B4-BE49-F238E27FC236}">
                    <a16:creationId xmlns:a16="http://schemas.microsoft.com/office/drawing/2014/main" id="{9F95F1A7-0336-D440-9FD1-CE9D748048BE}"/>
                  </a:ext>
                </a:extLst>
              </p:cNvPr>
              <p:cNvSpPr/>
              <p:nvPr/>
            </p:nvSpPr>
            <p:spPr>
              <a:xfrm>
                <a:off x="6939727" y="2784764"/>
                <a:ext cx="4566471" cy="2639291"/>
              </a:xfrm>
              <a:prstGeom prst="roundRect">
                <a:avLst>
                  <a:gd name="adj" fmla="val 776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0E902364-AE7A-5040-B895-31DCC768D5DB}"/>
                  </a:ext>
                </a:extLst>
              </p:cNvPr>
              <p:cNvSpPr/>
              <p:nvPr/>
            </p:nvSpPr>
            <p:spPr>
              <a:xfrm>
                <a:off x="7013905" y="3968220"/>
                <a:ext cx="272378" cy="27237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" name="Afrundet rektangel 15">
                <a:extLst>
                  <a:ext uri="{FF2B5EF4-FFF2-40B4-BE49-F238E27FC236}">
                    <a16:creationId xmlns:a16="http://schemas.microsoft.com/office/drawing/2014/main" id="{AA6A86BE-04D9-7B49-94E3-9401D0A22F10}"/>
                  </a:ext>
                </a:extLst>
              </p:cNvPr>
              <p:cNvSpPr/>
              <p:nvPr/>
            </p:nvSpPr>
            <p:spPr>
              <a:xfrm>
                <a:off x="11339783" y="3951669"/>
                <a:ext cx="58653" cy="306297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956BE3AC-422C-BD4B-BABE-F11C1ADA6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886" y="3403745"/>
              <a:ext cx="2993143" cy="1683643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17" name="Tekstfelt 16">
            <a:extLst>
              <a:ext uri="{FF2B5EF4-FFF2-40B4-BE49-F238E27FC236}">
                <a16:creationId xmlns:a16="http://schemas.microsoft.com/office/drawing/2014/main" id="{EB5D392A-D5DF-A84E-8B9F-C9411689BF72}"/>
              </a:ext>
            </a:extLst>
          </p:cNvPr>
          <p:cNvSpPr txBox="1"/>
          <p:nvPr/>
        </p:nvSpPr>
        <p:spPr>
          <a:xfrm>
            <a:off x="799069" y="3147164"/>
            <a:ext cx="513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I små grupper,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find klip og billeder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, </a:t>
            </a:r>
          </a:p>
          <a:p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der viser følgende: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39D2B95F-5720-FB4F-B5BA-9C24FDC952E7}"/>
              </a:ext>
            </a:extLst>
          </p:cNvPr>
          <p:cNvSpPr txBox="1"/>
          <p:nvPr/>
        </p:nvSpPr>
        <p:spPr>
          <a:xfrm>
            <a:off x="799068" y="3955310"/>
            <a:ext cx="553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Hvilke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minoritetsgrupper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er repræsenteret i filmen, og hvordan overlapper de?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048C82C6-6850-214D-8481-6AC594A8875D}"/>
              </a:ext>
            </a:extLst>
          </p:cNvPr>
          <p:cNvSpPr txBox="1"/>
          <p:nvPr/>
        </p:nvSpPr>
        <p:spPr>
          <a:xfrm>
            <a:off x="799068" y="4708344"/>
            <a:ext cx="553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Hvilke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normer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er der på spil omkring Hamid?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790FFE1-495A-1142-BA31-2BACA760FC16}"/>
              </a:ext>
            </a:extLst>
          </p:cNvPr>
          <p:cNvSpPr txBox="1"/>
          <p:nvPr/>
        </p:nvSpPr>
        <p:spPr>
          <a:xfrm>
            <a:off x="799068" y="5174509"/>
            <a:ext cx="553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Hvem</a:t>
            </a:r>
            <a:r>
              <a:rPr lang="da-DK" sz="2000" b="1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</a:t>
            </a: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hjælper</a:t>
            </a:r>
            <a:r>
              <a:rPr lang="da-DK" sz="2000" b="1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Hamid og hvordan?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0F539E9-9F6B-7A4D-86CA-4BFC9A9E8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3" y="3183340"/>
            <a:ext cx="3837151" cy="215839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67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635917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ØVELSE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592936"/>
            <a:ext cx="993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6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MINORITETER I MEDIERNE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790FFE1-495A-1142-BA31-2BACA760FC16}"/>
              </a:ext>
            </a:extLst>
          </p:cNvPr>
          <p:cNvSpPr txBox="1"/>
          <p:nvPr/>
        </p:nvSpPr>
        <p:spPr>
          <a:xfrm>
            <a:off x="799068" y="2470215"/>
            <a:ext cx="754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Gå på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nettet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og led i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aviser, sports- og ungdomsblade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87EAC5B-BAB0-2F47-AB70-140C835BC870}"/>
              </a:ext>
            </a:extLst>
          </p:cNvPr>
          <p:cNvSpPr txBox="1"/>
          <p:nvPr/>
        </p:nvSpPr>
        <p:spPr>
          <a:xfrm>
            <a:off x="799068" y="4156850"/>
            <a:ext cx="2282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Familie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Sundhed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Underholdning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Kunst og kultur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0CCF9C8-E3F6-784D-9094-D892FBDAC2B5}"/>
              </a:ext>
            </a:extLst>
          </p:cNvPr>
          <p:cNvSpPr txBox="1"/>
          <p:nvPr/>
        </p:nvSpPr>
        <p:spPr>
          <a:xfrm>
            <a:off x="799068" y="3033825"/>
            <a:ext cx="497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Find et eksempel 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med tekst og billeder fra Danmark, hvor en minoritet er repræsenteret i en artikel eller historie om: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EE5D4C2-595A-3D4F-BDF9-2C50693DB841}"/>
              </a:ext>
            </a:extLst>
          </p:cNvPr>
          <p:cNvGrpSpPr/>
          <p:nvPr/>
        </p:nvGrpSpPr>
        <p:grpSpPr>
          <a:xfrm rot="241431">
            <a:off x="6743972" y="3167944"/>
            <a:ext cx="3901806" cy="2255134"/>
            <a:chOff x="6314763" y="3074157"/>
            <a:chExt cx="4504900" cy="2603705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46787672-7BB6-1543-B7F9-74F4C92D9F00}"/>
                </a:ext>
              </a:extLst>
            </p:cNvPr>
            <p:cNvGrpSpPr/>
            <p:nvPr/>
          </p:nvGrpSpPr>
          <p:grpSpPr>
            <a:xfrm>
              <a:off x="6314763" y="3074157"/>
              <a:ext cx="4504900" cy="2603705"/>
              <a:chOff x="7575832" y="3235339"/>
              <a:chExt cx="3509452" cy="2028364"/>
            </a:xfrm>
          </p:grpSpPr>
          <p:grpSp>
            <p:nvGrpSpPr>
              <p:cNvPr id="9" name="Gruppe 8">
                <a:extLst>
                  <a:ext uri="{FF2B5EF4-FFF2-40B4-BE49-F238E27FC236}">
                    <a16:creationId xmlns:a16="http://schemas.microsoft.com/office/drawing/2014/main" id="{4825D17C-A0CF-7641-B25F-A9D5A891843E}"/>
                  </a:ext>
                </a:extLst>
              </p:cNvPr>
              <p:cNvGrpSpPr/>
              <p:nvPr/>
            </p:nvGrpSpPr>
            <p:grpSpPr>
              <a:xfrm>
                <a:off x="7575832" y="3235339"/>
                <a:ext cx="3509452" cy="2028364"/>
                <a:chOff x="6939727" y="2784764"/>
                <a:chExt cx="4566471" cy="2639291"/>
              </a:xfrm>
            </p:grpSpPr>
            <p:sp>
              <p:nvSpPr>
                <p:cNvPr id="14" name="Afrundet rektangel 13">
                  <a:extLst>
                    <a:ext uri="{FF2B5EF4-FFF2-40B4-BE49-F238E27FC236}">
                      <a16:creationId xmlns:a16="http://schemas.microsoft.com/office/drawing/2014/main" id="{9F95F1A7-0336-D440-9FD1-CE9D748048BE}"/>
                    </a:ext>
                  </a:extLst>
                </p:cNvPr>
                <p:cNvSpPr/>
                <p:nvPr/>
              </p:nvSpPr>
              <p:spPr>
                <a:xfrm>
                  <a:off x="6939727" y="2784764"/>
                  <a:ext cx="4566471" cy="2639291"/>
                </a:xfrm>
                <a:prstGeom prst="roundRect">
                  <a:avLst>
                    <a:gd name="adj" fmla="val 776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5" name="Ellipse 14">
                  <a:extLst>
                    <a:ext uri="{FF2B5EF4-FFF2-40B4-BE49-F238E27FC236}">
                      <a16:creationId xmlns:a16="http://schemas.microsoft.com/office/drawing/2014/main" id="{0E902364-AE7A-5040-B895-31DCC768D5DB}"/>
                    </a:ext>
                  </a:extLst>
                </p:cNvPr>
                <p:cNvSpPr/>
                <p:nvPr/>
              </p:nvSpPr>
              <p:spPr>
                <a:xfrm>
                  <a:off x="7013905" y="3968220"/>
                  <a:ext cx="272378" cy="2723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6" name="Afrundet rektangel 15">
                  <a:extLst>
                    <a:ext uri="{FF2B5EF4-FFF2-40B4-BE49-F238E27FC236}">
                      <a16:creationId xmlns:a16="http://schemas.microsoft.com/office/drawing/2014/main" id="{AA6A86BE-04D9-7B49-94E3-9401D0A22F10}"/>
                    </a:ext>
                  </a:extLst>
                </p:cNvPr>
                <p:cNvSpPr/>
                <p:nvPr/>
              </p:nvSpPr>
              <p:spPr>
                <a:xfrm>
                  <a:off x="11339783" y="3951669"/>
                  <a:ext cx="58653" cy="30629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pic>
            <p:nvPicPr>
              <p:cNvPr id="10" name="Billede 9">
                <a:extLst>
                  <a:ext uri="{FF2B5EF4-FFF2-40B4-BE49-F238E27FC236}">
                    <a16:creationId xmlns:a16="http://schemas.microsoft.com/office/drawing/2014/main" id="{956BE3AC-422C-BD4B-BABE-F11C1ADA6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6886" y="3403745"/>
                <a:ext cx="2993143" cy="1683643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</p:grpSp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1240C2C4-6BA5-E046-A69A-DD23F1A95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6883" y="3290331"/>
              <a:ext cx="3842141" cy="2161204"/>
            </a:xfrm>
            <a:prstGeom prst="rect">
              <a:avLst/>
            </a:prstGeom>
          </p:spPr>
        </p:pic>
      </p:grpSp>
      <p:sp>
        <p:nvSpPr>
          <p:cNvPr id="23" name="Tekstfelt 22">
            <a:extLst>
              <a:ext uri="{FF2B5EF4-FFF2-40B4-BE49-F238E27FC236}">
                <a16:creationId xmlns:a16="http://schemas.microsoft.com/office/drawing/2014/main" id="{A9E7EF27-6854-0D41-B6AB-01EE19BB30C7}"/>
              </a:ext>
            </a:extLst>
          </p:cNvPr>
          <p:cNvSpPr txBox="1"/>
          <p:nvPr/>
        </p:nvSpPr>
        <p:spPr>
          <a:xfrm>
            <a:off x="3463675" y="4162289"/>
            <a:ext cx="2603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Arbejdsmarkedet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Politik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Religion</a:t>
            </a:r>
          </a:p>
        </p:txBody>
      </p:sp>
    </p:spTree>
    <p:extLst>
      <p:ext uri="{BB962C8B-B14F-4D97-AF65-F5344CB8AC3E}">
        <p14:creationId xmlns:p14="http://schemas.microsoft.com/office/powerpoint/2010/main" val="168472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1165752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KLASSESNAK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2122771"/>
            <a:ext cx="993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MINORITETER I MEDIERNE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4B9A7D3-8EB0-8E42-80EF-E29A12954117}"/>
              </a:ext>
            </a:extLst>
          </p:cNvPr>
          <p:cNvSpPr txBox="1"/>
          <p:nvPr/>
        </p:nvSpPr>
        <p:spPr>
          <a:xfrm>
            <a:off x="781140" y="3133856"/>
            <a:ext cx="9528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Træk et 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spørgsmål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Gå rundt 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mellem hinanden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Svar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på hinandens spørgsmål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Byt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spørgsmål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Find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en ny makker</a:t>
            </a:r>
          </a:p>
        </p:txBody>
      </p:sp>
    </p:spTree>
    <p:extLst>
      <p:ext uri="{BB962C8B-B14F-4D97-AF65-F5344CB8AC3E}">
        <p14:creationId xmlns:p14="http://schemas.microsoft.com/office/powerpoint/2010/main" val="121383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717070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KRÆNKELSE </a:t>
            </a:r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674089"/>
            <a:ext cx="993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FORSKELSBEHANDLING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4B9A7D3-8EB0-8E42-80EF-E29A12954117}"/>
              </a:ext>
            </a:extLst>
          </p:cNvPr>
          <p:cNvSpPr txBox="1"/>
          <p:nvPr/>
        </p:nvSpPr>
        <p:spPr>
          <a:xfrm>
            <a:off x="781140" y="3456599"/>
            <a:ext cx="9528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betyder det at </a:t>
            </a:r>
            <a:r>
              <a:rPr lang="da-DK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krænke </a:t>
            </a:r>
          </a:p>
          <a:p>
            <a:r>
              <a:rPr lang="da-DK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og forskelsbehandle?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9E92795A-AC92-1941-81A2-9EFE4C4316F2}"/>
              </a:ext>
            </a:extLst>
          </p:cNvPr>
          <p:cNvGrpSpPr/>
          <p:nvPr/>
        </p:nvGrpSpPr>
        <p:grpSpPr>
          <a:xfrm rot="329785">
            <a:off x="6534944" y="3098890"/>
            <a:ext cx="4064271" cy="2349034"/>
            <a:chOff x="6618969" y="2966574"/>
            <a:chExt cx="4504900" cy="2603705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F593CDD0-D987-0749-8BD4-B2B0B1AA4F88}"/>
                </a:ext>
              </a:extLst>
            </p:cNvPr>
            <p:cNvGrpSpPr/>
            <p:nvPr/>
          </p:nvGrpSpPr>
          <p:grpSpPr>
            <a:xfrm>
              <a:off x="6618969" y="2966574"/>
              <a:ext cx="4504900" cy="2603705"/>
              <a:chOff x="7575832" y="3235339"/>
              <a:chExt cx="3509452" cy="2028364"/>
            </a:xfrm>
          </p:grpSpPr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036C508C-91CB-FB4E-851B-548310CA373D}"/>
                  </a:ext>
                </a:extLst>
              </p:cNvPr>
              <p:cNvGrpSpPr/>
              <p:nvPr/>
            </p:nvGrpSpPr>
            <p:grpSpPr>
              <a:xfrm>
                <a:off x="7575832" y="3235339"/>
                <a:ext cx="3509452" cy="2028364"/>
                <a:chOff x="6939727" y="2784764"/>
                <a:chExt cx="4566471" cy="2639291"/>
              </a:xfrm>
            </p:grpSpPr>
            <p:sp>
              <p:nvSpPr>
                <p:cNvPr id="9" name="Afrundet rektangel 8">
                  <a:extLst>
                    <a:ext uri="{FF2B5EF4-FFF2-40B4-BE49-F238E27FC236}">
                      <a16:creationId xmlns:a16="http://schemas.microsoft.com/office/drawing/2014/main" id="{5B0F3D02-3589-2C42-B8B0-D35BA1E86359}"/>
                    </a:ext>
                  </a:extLst>
                </p:cNvPr>
                <p:cNvSpPr/>
                <p:nvPr/>
              </p:nvSpPr>
              <p:spPr>
                <a:xfrm>
                  <a:off x="6939727" y="2784764"/>
                  <a:ext cx="4566471" cy="2639291"/>
                </a:xfrm>
                <a:prstGeom prst="roundRect">
                  <a:avLst>
                    <a:gd name="adj" fmla="val 776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" name="Ellipse 9">
                  <a:extLst>
                    <a:ext uri="{FF2B5EF4-FFF2-40B4-BE49-F238E27FC236}">
                      <a16:creationId xmlns:a16="http://schemas.microsoft.com/office/drawing/2014/main" id="{E158AA6F-E0BA-1A40-9390-7043B9C02654}"/>
                    </a:ext>
                  </a:extLst>
                </p:cNvPr>
                <p:cNvSpPr/>
                <p:nvPr/>
              </p:nvSpPr>
              <p:spPr>
                <a:xfrm>
                  <a:off x="7013905" y="3968220"/>
                  <a:ext cx="272378" cy="2723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3" name="Afrundet rektangel 12">
                  <a:extLst>
                    <a:ext uri="{FF2B5EF4-FFF2-40B4-BE49-F238E27FC236}">
                      <a16:creationId xmlns:a16="http://schemas.microsoft.com/office/drawing/2014/main" id="{3992B085-2514-2E4E-B15F-FBE9DFD4B6DB}"/>
                    </a:ext>
                  </a:extLst>
                </p:cNvPr>
                <p:cNvSpPr/>
                <p:nvPr/>
              </p:nvSpPr>
              <p:spPr>
                <a:xfrm>
                  <a:off x="11339783" y="3951669"/>
                  <a:ext cx="58653" cy="30629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pic>
            <p:nvPicPr>
              <p:cNvPr id="8" name="Billede 7">
                <a:extLst>
                  <a:ext uri="{FF2B5EF4-FFF2-40B4-BE49-F238E27FC236}">
                    <a16:creationId xmlns:a16="http://schemas.microsoft.com/office/drawing/2014/main" id="{A075BBCD-CB2F-B442-8A6E-D22D9F984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6886" y="3403745"/>
                <a:ext cx="2993143" cy="1683643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</p:grpSp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3398B61A-186A-8C42-8B16-6A4BB7AC3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1089" y="3182747"/>
              <a:ext cx="3842141" cy="2161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92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717070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KRÆNKELSE </a:t>
            </a:r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674089"/>
            <a:ext cx="993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FORSKELSBEHANDLING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4B9A7D3-8EB0-8E42-80EF-E29A12954117}"/>
              </a:ext>
            </a:extLst>
          </p:cNvPr>
          <p:cNvSpPr txBox="1"/>
          <p:nvPr/>
        </p:nvSpPr>
        <p:spPr>
          <a:xfrm>
            <a:off x="799069" y="2838422"/>
            <a:ext cx="58274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At krænke</a:t>
            </a:r>
          </a:p>
          <a:p>
            <a:r>
              <a:rPr lang="da-DK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At krænke betyder, at såre, skade eller overskride andres grænser. Enten personligt, voldeligt og/eller seksuelt. </a:t>
            </a:r>
          </a:p>
          <a:p>
            <a:r>
              <a:rPr lang="da-DK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 </a:t>
            </a:r>
          </a:p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At forskelsbehandle</a:t>
            </a:r>
          </a:p>
          <a:p>
            <a:r>
              <a:rPr lang="da-DK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At forskelsbehandle er at behandle folk dårligere, end man ville behandle andre, på grund af deres identitet, fx køn, seksuel orientering, alder, etnicitet, religion. 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1497BA6-525F-F141-9287-2E1E7B2D8998}"/>
              </a:ext>
            </a:extLst>
          </p:cNvPr>
          <p:cNvGrpSpPr/>
          <p:nvPr/>
        </p:nvGrpSpPr>
        <p:grpSpPr>
          <a:xfrm rot="440614">
            <a:off x="6976904" y="3088534"/>
            <a:ext cx="4064271" cy="2349034"/>
            <a:chOff x="6976904" y="3088534"/>
            <a:chExt cx="4064271" cy="2349034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F593CDD0-D987-0749-8BD4-B2B0B1AA4F88}"/>
                </a:ext>
              </a:extLst>
            </p:cNvPr>
            <p:cNvGrpSpPr/>
            <p:nvPr/>
          </p:nvGrpSpPr>
          <p:grpSpPr>
            <a:xfrm>
              <a:off x="6976904" y="3088534"/>
              <a:ext cx="4064271" cy="2349034"/>
              <a:chOff x="7575832" y="3235339"/>
              <a:chExt cx="3509452" cy="2028364"/>
            </a:xfrm>
          </p:grpSpPr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036C508C-91CB-FB4E-851B-548310CA373D}"/>
                  </a:ext>
                </a:extLst>
              </p:cNvPr>
              <p:cNvGrpSpPr/>
              <p:nvPr/>
            </p:nvGrpSpPr>
            <p:grpSpPr>
              <a:xfrm>
                <a:off x="7575832" y="3235339"/>
                <a:ext cx="3509452" cy="2028364"/>
                <a:chOff x="6939727" y="2784764"/>
                <a:chExt cx="4566471" cy="2639291"/>
              </a:xfrm>
            </p:grpSpPr>
            <p:sp>
              <p:nvSpPr>
                <p:cNvPr id="9" name="Afrundet rektangel 8">
                  <a:extLst>
                    <a:ext uri="{FF2B5EF4-FFF2-40B4-BE49-F238E27FC236}">
                      <a16:creationId xmlns:a16="http://schemas.microsoft.com/office/drawing/2014/main" id="{5B0F3D02-3589-2C42-B8B0-D35BA1E86359}"/>
                    </a:ext>
                  </a:extLst>
                </p:cNvPr>
                <p:cNvSpPr/>
                <p:nvPr/>
              </p:nvSpPr>
              <p:spPr>
                <a:xfrm>
                  <a:off x="6939727" y="2784764"/>
                  <a:ext cx="4566471" cy="2639291"/>
                </a:xfrm>
                <a:prstGeom prst="roundRect">
                  <a:avLst>
                    <a:gd name="adj" fmla="val 776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" name="Ellipse 9">
                  <a:extLst>
                    <a:ext uri="{FF2B5EF4-FFF2-40B4-BE49-F238E27FC236}">
                      <a16:creationId xmlns:a16="http://schemas.microsoft.com/office/drawing/2014/main" id="{E158AA6F-E0BA-1A40-9390-7043B9C02654}"/>
                    </a:ext>
                  </a:extLst>
                </p:cNvPr>
                <p:cNvSpPr/>
                <p:nvPr/>
              </p:nvSpPr>
              <p:spPr>
                <a:xfrm>
                  <a:off x="7013905" y="3968220"/>
                  <a:ext cx="272378" cy="2723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3" name="Afrundet rektangel 12">
                  <a:extLst>
                    <a:ext uri="{FF2B5EF4-FFF2-40B4-BE49-F238E27FC236}">
                      <a16:creationId xmlns:a16="http://schemas.microsoft.com/office/drawing/2014/main" id="{3992B085-2514-2E4E-B15F-FBE9DFD4B6DB}"/>
                    </a:ext>
                  </a:extLst>
                </p:cNvPr>
                <p:cNvSpPr/>
                <p:nvPr/>
              </p:nvSpPr>
              <p:spPr>
                <a:xfrm>
                  <a:off x="11339783" y="3951669"/>
                  <a:ext cx="58653" cy="30629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pic>
            <p:nvPicPr>
              <p:cNvPr id="8" name="Billede 7">
                <a:extLst>
                  <a:ext uri="{FF2B5EF4-FFF2-40B4-BE49-F238E27FC236}">
                    <a16:creationId xmlns:a16="http://schemas.microsoft.com/office/drawing/2014/main" id="{A075BBCD-CB2F-B442-8A6E-D22D9F984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6886" y="3403745"/>
                <a:ext cx="2993143" cy="1683643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</p:grpSp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A28B6BA3-7F74-3947-9055-888FC1429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8714" y="3283564"/>
              <a:ext cx="3466337" cy="1949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54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69" y="1751530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NU SKAL I </a:t>
            </a:r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LÆRE</a:t>
            </a:r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59E064D-75F4-D944-9C33-6AFE7C3C0541}"/>
              </a:ext>
            </a:extLst>
          </p:cNvPr>
          <p:cNvSpPr txBox="1"/>
          <p:nvPr/>
        </p:nvSpPr>
        <p:spPr>
          <a:xfrm>
            <a:off x="799070" y="3074969"/>
            <a:ext cx="689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Om </a:t>
            </a:r>
            <a:r>
              <a:rPr lang="da-DK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normer</a:t>
            </a:r>
            <a:r>
              <a:rPr lang="da-DK" sz="28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for køn og seksuel orientering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42BC621-E8D6-854A-BD77-E01EFA50E2B6}"/>
              </a:ext>
            </a:extLst>
          </p:cNvPr>
          <p:cNvSpPr txBox="1"/>
          <p:nvPr/>
        </p:nvSpPr>
        <p:spPr>
          <a:xfrm>
            <a:off x="799069" y="3598189"/>
            <a:ext cx="849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8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Hvordan man </a:t>
            </a:r>
            <a:r>
              <a:rPr lang="da-DK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kæmper</a:t>
            </a:r>
            <a:r>
              <a:rPr lang="da-DK" sz="28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for lige rettigheder for alle</a:t>
            </a:r>
          </a:p>
        </p:txBody>
      </p:sp>
    </p:spTree>
    <p:extLst>
      <p:ext uri="{BB962C8B-B14F-4D97-AF65-F5344CB8AC3E}">
        <p14:creationId xmlns:p14="http://schemas.microsoft.com/office/powerpoint/2010/main" val="2743650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596547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GRUPPEØVELSE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641916"/>
            <a:ext cx="993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KRÆNKELSE OG FORSKELSBEHANDLING AF NOR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B5D392A-D5DF-A84E-8B9F-C9411689BF72}"/>
              </a:ext>
            </a:extLst>
          </p:cNvPr>
          <p:cNvSpPr txBox="1"/>
          <p:nvPr/>
        </p:nvSpPr>
        <p:spPr>
          <a:xfrm>
            <a:off x="799068" y="2941194"/>
            <a:ext cx="5135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I små grupper -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find klip og billeder</a:t>
            </a: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, </a:t>
            </a:r>
          </a:p>
          <a:p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der viser følgende: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1434654-CB4F-D14C-A0E6-DB7A0B13DAF7}"/>
              </a:ext>
            </a:extLst>
          </p:cNvPr>
          <p:cNvGrpSpPr/>
          <p:nvPr/>
        </p:nvGrpSpPr>
        <p:grpSpPr>
          <a:xfrm rot="342688">
            <a:off x="6353420" y="2881389"/>
            <a:ext cx="4258766" cy="2461446"/>
            <a:chOff x="6618969" y="2966574"/>
            <a:chExt cx="4504900" cy="2603705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46787672-7BB6-1543-B7F9-74F4C92D9F00}"/>
                </a:ext>
              </a:extLst>
            </p:cNvPr>
            <p:cNvGrpSpPr/>
            <p:nvPr/>
          </p:nvGrpSpPr>
          <p:grpSpPr>
            <a:xfrm>
              <a:off x="6618969" y="2966574"/>
              <a:ext cx="4504900" cy="2603705"/>
              <a:chOff x="7575832" y="3235339"/>
              <a:chExt cx="3509452" cy="2028364"/>
            </a:xfrm>
          </p:grpSpPr>
          <p:grpSp>
            <p:nvGrpSpPr>
              <p:cNvPr id="9" name="Gruppe 8">
                <a:extLst>
                  <a:ext uri="{FF2B5EF4-FFF2-40B4-BE49-F238E27FC236}">
                    <a16:creationId xmlns:a16="http://schemas.microsoft.com/office/drawing/2014/main" id="{4825D17C-A0CF-7641-B25F-A9D5A891843E}"/>
                  </a:ext>
                </a:extLst>
              </p:cNvPr>
              <p:cNvGrpSpPr/>
              <p:nvPr/>
            </p:nvGrpSpPr>
            <p:grpSpPr>
              <a:xfrm>
                <a:off x="7575832" y="3235339"/>
                <a:ext cx="3509452" cy="2028364"/>
                <a:chOff x="6939727" y="2784764"/>
                <a:chExt cx="4566471" cy="2639291"/>
              </a:xfrm>
            </p:grpSpPr>
            <p:sp>
              <p:nvSpPr>
                <p:cNvPr id="14" name="Afrundet rektangel 13">
                  <a:extLst>
                    <a:ext uri="{FF2B5EF4-FFF2-40B4-BE49-F238E27FC236}">
                      <a16:creationId xmlns:a16="http://schemas.microsoft.com/office/drawing/2014/main" id="{9F95F1A7-0336-D440-9FD1-CE9D748048BE}"/>
                    </a:ext>
                  </a:extLst>
                </p:cNvPr>
                <p:cNvSpPr/>
                <p:nvPr/>
              </p:nvSpPr>
              <p:spPr>
                <a:xfrm>
                  <a:off x="6939727" y="2784764"/>
                  <a:ext cx="4566471" cy="2639291"/>
                </a:xfrm>
                <a:prstGeom prst="roundRect">
                  <a:avLst>
                    <a:gd name="adj" fmla="val 776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5" name="Ellipse 14">
                  <a:extLst>
                    <a:ext uri="{FF2B5EF4-FFF2-40B4-BE49-F238E27FC236}">
                      <a16:creationId xmlns:a16="http://schemas.microsoft.com/office/drawing/2014/main" id="{0E902364-AE7A-5040-B895-31DCC768D5DB}"/>
                    </a:ext>
                  </a:extLst>
                </p:cNvPr>
                <p:cNvSpPr/>
                <p:nvPr/>
              </p:nvSpPr>
              <p:spPr>
                <a:xfrm>
                  <a:off x="7013905" y="3968220"/>
                  <a:ext cx="272378" cy="2723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6" name="Afrundet rektangel 15">
                  <a:extLst>
                    <a:ext uri="{FF2B5EF4-FFF2-40B4-BE49-F238E27FC236}">
                      <a16:creationId xmlns:a16="http://schemas.microsoft.com/office/drawing/2014/main" id="{AA6A86BE-04D9-7B49-94E3-9401D0A22F10}"/>
                    </a:ext>
                  </a:extLst>
                </p:cNvPr>
                <p:cNvSpPr/>
                <p:nvPr/>
              </p:nvSpPr>
              <p:spPr>
                <a:xfrm>
                  <a:off x="11339783" y="3951669"/>
                  <a:ext cx="58653" cy="30629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pic>
            <p:nvPicPr>
              <p:cNvPr id="10" name="Billede 9">
                <a:extLst>
                  <a:ext uri="{FF2B5EF4-FFF2-40B4-BE49-F238E27FC236}">
                    <a16:creationId xmlns:a16="http://schemas.microsoft.com/office/drawing/2014/main" id="{956BE3AC-422C-BD4B-BABE-F11C1ADA6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6886" y="3403745"/>
                <a:ext cx="2993143" cy="1683643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</p:grpSp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7189766E-6E34-234A-97DA-D40BED628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1089" y="3182748"/>
              <a:ext cx="3842141" cy="2161204"/>
            </a:xfrm>
            <a:prstGeom prst="rect">
              <a:avLst/>
            </a:prstGeom>
          </p:spPr>
        </p:pic>
      </p:grpSp>
      <p:sp>
        <p:nvSpPr>
          <p:cNvPr id="21" name="Tekstfelt 20">
            <a:extLst>
              <a:ext uri="{FF2B5EF4-FFF2-40B4-BE49-F238E27FC236}">
                <a16:creationId xmlns:a16="http://schemas.microsoft.com/office/drawing/2014/main" id="{71C6D7A6-3E27-514B-A7BC-889D594CE06D}"/>
              </a:ext>
            </a:extLst>
          </p:cNvPr>
          <p:cNvSpPr txBox="1"/>
          <p:nvPr/>
        </p:nvSpPr>
        <p:spPr>
          <a:xfrm>
            <a:off x="799068" y="3729311"/>
            <a:ext cx="4550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Hvilke normer 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omgiver Nor på skolen i den lille by?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Hvordan gør normerne 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Nor til ”sin egen værste fjende”?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Hvilke normer 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på gymnasiet gør det lettere for Nor ”at være mig selv”?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58EB712-732C-AC43-AD56-E7B8ED7D10CB}"/>
              </a:ext>
            </a:extLst>
          </p:cNvPr>
          <p:cNvSpPr txBox="1"/>
          <p:nvPr/>
        </p:nvSpPr>
        <p:spPr>
          <a:xfrm>
            <a:off x="799068" y="2319591"/>
            <a:ext cx="95282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filmen ”</a:t>
            </a:r>
            <a:r>
              <a:rPr lang="da-DK" sz="25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Nors fortælling”</a:t>
            </a:r>
          </a:p>
        </p:txBody>
      </p:sp>
    </p:spTree>
    <p:extLst>
      <p:ext uri="{BB962C8B-B14F-4D97-AF65-F5344CB8AC3E}">
        <p14:creationId xmlns:p14="http://schemas.microsoft.com/office/powerpoint/2010/main" val="277094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477269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GRUPPEØVELSE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461678"/>
            <a:ext cx="993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2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OPGØR MED NORMERNE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B5D392A-D5DF-A84E-8B9F-C9411689BF72}"/>
              </a:ext>
            </a:extLst>
          </p:cNvPr>
          <p:cNvSpPr txBox="1"/>
          <p:nvPr/>
        </p:nvSpPr>
        <p:spPr>
          <a:xfrm>
            <a:off x="799067" y="2353537"/>
            <a:ext cx="66689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Vælg en rolle og en af filmene om Jacob, Hamid eller Nor: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1C6D7A6-3E27-514B-A7BC-889D594CE06D}"/>
              </a:ext>
            </a:extLst>
          </p:cNvPr>
          <p:cNvSpPr txBox="1"/>
          <p:nvPr/>
        </p:nvSpPr>
        <p:spPr>
          <a:xfrm>
            <a:off x="799067" y="2967056"/>
            <a:ext cx="487021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a-DK" sz="19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Jacob, Hamid eller Nor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9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Klassekammerater og venner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9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Lærer, skoleleder, religiøse overhoveder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9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Forældre, andre voksne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9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Politikere, journalister, </a:t>
            </a:r>
            <a:r>
              <a:rPr lang="da-DK" sz="1900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YouTubere</a:t>
            </a:r>
            <a:r>
              <a:rPr lang="da-DK" sz="19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, andre?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8789995-65A7-8444-9835-700FBB3F8154}"/>
              </a:ext>
            </a:extLst>
          </p:cNvPr>
          <p:cNvSpPr txBox="1"/>
          <p:nvPr/>
        </p:nvSpPr>
        <p:spPr>
          <a:xfrm>
            <a:off x="799067" y="4747753"/>
            <a:ext cx="5070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kan de hver især bidrage med? Hvordan kan de, sammen og hver for sig, skabe forandring?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CBD4824-6135-1D41-B4AB-CC41C401ED7B}"/>
              </a:ext>
            </a:extLst>
          </p:cNvPr>
          <p:cNvGrpSpPr/>
          <p:nvPr/>
        </p:nvGrpSpPr>
        <p:grpSpPr>
          <a:xfrm rot="371424">
            <a:off x="6962539" y="2740964"/>
            <a:ext cx="4258779" cy="2461454"/>
            <a:chOff x="7078449" y="2982216"/>
            <a:chExt cx="4258779" cy="2461454"/>
          </a:xfrm>
        </p:grpSpPr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6DD1ADD6-4C9F-2F45-B267-FE51F90C23AD}"/>
                </a:ext>
              </a:extLst>
            </p:cNvPr>
            <p:cNvGrpSpPr/>
            <p:nvPr/>
          </p:nvGrpSpPr>
          <p:grpSpPr>
            <a:xfrm>
              <a:off x="7078449" y="2982216"/>
              <a:ext cx="4258779" cy="2461454"/>
              <a:chOff x="7575832" y="3235339"/>
              <a:chExt cx="3509452" cy="2028364"/>
            </a:xfrm>
          </p:grpSpPr>
          <p:grpSp>
            <p:nvGrpSpPr>
              <p:cNvPr id="19" name="Gruppe 18">
                <a:extLst>
                  <a:ext uri="{FF2B5EF4-FFF2-40B4-BE49-F238E27FC236}">
                    <a16:creationId xmlns:a16="http://schemas.microsoft.com/office/drawing/2014/main" id="{996F7ADD-9EF1-3E4E-BFD9-D2180F0CF34B}"/>
                  </a:ext>
                </a:extLst>
              </p:cNvPr>
              <p:cNvGrpSpPr/>
              <p:nvPr/>
            </p:nvGrpSpPr>
            <p:grpSpPr>
              <a:xfrm>
                <a:off x="7575832" y="3235339"/>
                <a:ext cx="3509452" cy="2028364"/>
                <a:chOff x="6939727" y="2784764"/>
                <a:chExt cx="4566471" cy="2639291"/>
              </a:xfrm>
            </p:grpSpPr>
            <p:sp>
              <p:nvSpPr>
                <p:cNvPr id="22" name="Afrundet rektangel 21">
                  <a:extLst>
                    <a:ext uri="{FF2B5EF4-FFF2-40B4-BE49-F238E27FC236}">
                      <a16:creationId xmlns:a16="http://schemas.microsoft.com/office/drawing/2014/main" id="{D919EBA9-9EFB-AB45-AE3E-D06AE993A913}"/>
                    </a:ext>
                  </a:extLst>
                </p:cNvPr>
                <p:cNvSpPr/>
                <p:nvPr/>
              </p:nvSpPr>
              <p:spPr>
                <a:xfrm>
                  <a:off x="6939727" y="2784764"/>
                  <a:ext cx="4566471" cy="2639291"/>
                </a:xfrm>
                <a:prstGeom prst="roundRect">
                  <a:avLst>
                    <a:gd name="adj" fmla="val 776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" name="Ellipse 22">
                  <a:extLst>
                    <a:ext uri="{FF2B5EF4-FFF2-40B4-BE49-F238E27FC236}">
                      <a16:creationId xmlns:a16="http://schemas.microsoft.com/office/drawing/2014/main" id="{4735A3BD-9982-F643-8A7D-7898B61D785E}"/>
                    </a:ext>
                  </a:extLst>
                </p:cNvPr>
                <p:cNvSpPr/>
                <p:nvPr/>
              </p:nvSpPr>
              <p:spPr>
                <a:xfrm>
                  <a:off x="7013905" y="3968220"/>
                  <a:ext cx="272378" cy="2723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" name="Afrundet rektangel 23">
                  <a:extLst>
                    <a:ext uri="{FF2B5EF4-FFF2-40B4-BE49-F238E27FC236}">
                      <a16:creationId xmlns:a16="http://schemas.microsoft.com/office/drawing/2014/main" id="{3DDBE65D-A57A-E241-8FD5-F2DDE3F1C4E6}"/>
                    </a:ext>
                  </a:extLst>
                </p:cNvPr>
                <p:cNvSpPr/>
                <p:nvPr/>
              </p:nvSpPr>
              <p:spPr>
                <a:xfrm>
                  <a:off x="11339783" y="3951669"/>
                  <a:ext cx="58653" cy="30629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pic>
            <p:nvPicPr>
              <p:cNvPr id="20" name="Billede 19">
                <a:extLst>
                  <a:ext uri="{FF2B5EF4-FFF2-40B4-BE49-F238E27FC236}">
                    <a16:creationId xmlns:a16="http://schemas.microsoft.com/office/drawing/2014/main" id="{8293C48E-ED3F-7A4F-ACB4-C91A0B154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6886" y="3403745"/>
                <a:ext cx="2993143" cy="1683643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</p:grpSp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043B8780-A6B4-844F-AE1F-A3C1E2E63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6846" y="3190977"/>
              <a:ext cx="3613472" cy="2032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690989" y="1778034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OPGØR </a:t>
            </a:r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MED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1C6D7A6-3E27-514B-A7BC-889D594CE06D}"/>
              </a:ext>
            </a:extLst>
          </p:cNvPr>
          <p:cNvSpPr txBox="1"/>
          <p:nvPr/>
        </p:nvSpPr>
        <p:spPr>
          <a:xfrm>
            <a:off x="690989" y="3861561"/>
            <a:ext cx="487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er en </a:t>
            </a:r>
            <a:r>
              <a:rPr lang="da-DK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aktivist?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5913B12-8A07-8B4F-AB07-B90D314C66C3}"/>
              </a:ext>
            </a:extLst>
          </p:cNvPr>
          <p:cNvSpPr txBox="1"/>
          <p:nvPr/>
        </p:nvSpPr>
        <p:spPr>
          <a:xfrm>
            <a:off x="690989" y="2625877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NORMERNE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78ADA5D3-0CBE-6640-8D16-01D083E1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102" y="1017946"/>
            <a:ext cx="3704129" cy="39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477269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GRUPPEØVELSE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461678"/>
            <a:ext cx="993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2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OPGØR MED NORMERNE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B5D392A-D5DF-A84E-8B9F-C9411689BF72}"/>
              </a:ext>
            </a:extLst>
          </p:cNvPr>
          <p:cNvSpPr txBox="1"/>
          <p:nvPr/>
        </p:nvSpPr>
        <p:spPr>
          <a:xfrm>
            <a:off x="799068" y="3029945"/>
            <a:ext cx="6668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Find og vis </a:t>
            </a:r>
            <a:r>
              <a:rPr lang="da-DK" sz="3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fotos eller </a:t>
            </a:r>
          </a:p>
          <a:p>
            <a:r>
              <a:rPr lang="da-DK" sz="3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filmklip med eksempler </a:t>
            </a:r>
          </a:p>
          <a:p>
            <a:r>
              <a:rPr lang="da-DK" sz="3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på </a:t>
            </a:r>
            <a:r>
              <a:rPr lang="da-DK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aktivisme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1AED010-5C79-8546-9692-0DA87ABC654A}"/>
              </a:ext>
            </a:extLst>
          </p:cNvPr>
          <p:cNvGrpSpPr/>
          <p:nvPr/>
        </p:nvGrpSpPr>
        <p:grpSpPr>
          <a:xfrm>
            <a:off x="5634526" y="2467002"/>
            <a:ext cx="5462596" cy="3157226"/>
            <a:chOff x="5859116" y="2907058"/>
            <a:chExt cx="4504900" cy="2603705"/>
          </a:xfrm>
        </p:grpSpPr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F7DC0A37-D493-934D-BC2D-6FD540E4AF88}"/>
                </a:ext>
              </a:extLst>
            </p:cNvPr>
            <p:cNvGrpSpPr/>
            <p:nvPr/>
          </p:nvGrpSpPr>
          <p:grpSpPr>
            <a:xfrm>
              <a:off x="5859116" y="2907058"/>
              <a:ext cx="4504900" cy="2603705"/>
              <a:chOff x="7575832" y="3235339"/>
              <a:chExt cx="3509452" cy="2028364"/>
            </a:xfrm>
          </p:grpSpPr>
          <p:grpSp>
            <p:nvGrpSpPr>
              <p:cNvPr id="16" name="Gruppe 15">
                <a:extLst>
                  <a:ext uri="{FF2B5EF4-FFF2-40B4-BE49-F238E27FC236}">
                    <a16:creationId xmlns:a16="http://schemas.microsoft.com/office/drawing/2014/main" id="{63D7C11E-2507-2545-8C3C-5B13616F2A3B}"/>
                  </a:ext>
                </a:extLst>
              </p:cNvPr>
              <p:cNvGrpSpPr/>
              <p:nvPr/>
            </p:nvGrpSpPr>
            <p:grpSpPr>
              <a:xfrm>
                <a:off x="7575832" y="3235339"/>
                <a:ext cx="3509452" cy="2028364"/>
                <a:chOff x="6939727" y="2784764"/>
                <a:chExt cx="4566471" cy="2639291"/>
              </a:xfrm>
            </p:grpSpPr>
            <p:sp>
              <p:nvSpPr>
                <p:cNvPr id="27" name="Afrundet rektangel 26">
                  <a:extLst>
                    <a:ext uri="{FF2B5EF4-FFF2-40B4-BE49-F238E27FC236}">
                      <a16:creationId xmlns:a16="http://schemas.microsoft.com/office/drawing/2014/main" id="{1FF66266-096C-1245-AFC9-4276D86DA283}"/>
                    </a:ext>
                  </a:extLst>
                </p:cNvPr>
                <p:cNvSpPr/>
                <p:nvPr/>
              </p:nvSpPr>
              <p:spPr>
                <a:xfrm>
                  <a:off x="6939727" y="2784764"/>
                  <a:ext cx="4566471" cy="2639291"/>
                </a:xfrm>
                <a:prstGeom prst="roundRect">
                  <a:avLst>
                    <a:gd name="adj" fmla="val 776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15D74D2A-191F-0A40-BE9C-30D40FBD6862}"/>
                    </a:ext>
                  </a:extLst>
                </p:cNvPr>
                <p:cNvSpPr/>
                <p:nvPr/>
              </p:nvSpPr>
              <p:spPr>
                <a:xfrm>
                  <a:off x="7013905" y="3968220"/>
                  <a:ext cx="272378" cy="2723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9" name="Afrundet rektangel 28">
                  <a:extLst>
                    <a:ext uri="{FF2B5EF4-FFF2-40B4-BE49-F238E27FC236}">
                      <a16:creationId xmlns:a16="http://schemas.microsoft.com/office/drawing/2014/main" id="{5EBB034B-5330-B14A-A1A7-A733C89635CF}"/>
                    </a:ext>
                  </a:extLst>
                </p:cNvPr>
                <p:cNvSpPr/>
                <p:nvPr/>
              </p:nvSpPr>
              <p:spPr>
                <a:xfrm>
                  <a:off x="11339783" y="3951669"/>
                  <a:ext cx="58653" cy="30629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pic>
            <p:nvPicPr>
              <p:cNvPr id="26" name="Billede 25">
                <a:extLst>
                  <a:ext uri="{FF2B5EF4-FFF2-40B4-BE49-F238E27FC236}">
                    <a16:creationId xmlns:a16="http://schemas.microsoft.com/office/drawing/2014/main" id="{F74F2320-4957-AD49-8D16-BBBE275A7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6886" y="3403745"/>
                <a:ext cx="2993143" cy="1683643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</p:grpSp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34565274-B982-8A48-AAE5-3C3B52FFF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1236" y="3123232"/>
              <a:ext cx="3842142" cy="2161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4726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440865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LAV</a:t>
            </a:r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LARM </a:t>
            </a:r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FOR</a:t>
            </a:r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</a:t>
            </a:r>
            <a:endParaRPr lang="da-DK" sz="8000" b="1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397884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LGBT-RETTIGHEDER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4D271AC-585A-7D4A-80E9-CCBDCC92534E}"/>
              </a:ext>
            </a:extLst>
          </p:cNvPr>
          <p:cNvSpPr txBox="1"/>
          <p:nvPr/>
        </p:nvSpPr>
        <p:spPr>
          <a:xfrm>
            <a:off x="799068" y="2566645"/>
            <a:ext cx="6668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igestilling. </a:t>
            </a:r>
          </a:p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A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nerkendelse. </a:t>
            </a:r>
          </a:p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R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ettigheder. </a:t>
            </a:r>
          </a:p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edborgerskab.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C8C8D6D6-5AD8-114F-8A54-5A1022AF01D8}"/>
              </a:ext>
            </a:extLst>
          </p:cNvPr>
          <p:cNvSpPr txBox="1"/>
          <p:nvPr/>
        </p:nvSpPr>
        <p:spPr>
          <a:xfrm>
            <a:off x="781140" y="4326634"/>
            <a:ext cx="6749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Skab jeres egne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plakater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eller </a:t>
            </a:r>
          </a:p>
          <a:p>
            <a:r>
              <a:rPr lang="da-DK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graphic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</a:t>
            </a:r>
            <a:r>
              <a:rPr lang="da-DK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novels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med billeder </a:t>
            </a:r>
          </a:p>
          <a:p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fra animationsfilmene</a:t>
            </a:r>
          </a:p>
          <a:p>
            <a:endParaRPr lang="da-DK" sz="2400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  <a:p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filmen </a:t>
            </a:r>
            <a:r>
              <a:rPr lang="da-DK" sz="2400" b="1" dirty="0">
                <a:solidFill>
                  <a:srgbClr val="7030A0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”Aktivisme med LARM” </a:t>
            </a: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til inspiration</a:t>
            </a: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8B300E6B-DE61-DB43-A721-3A915D5CBE98}"/>
              </a:ext>
            </a:extLst>
          </p:cNvPr>
          <p:cNvGrpSpPr/>
          <p:nvPr/>
        </p:nvGrpSpPr>
        <p:grpSpPr>
          <a:xfrm rot="405287">
            <a:off x="6066072" y="2904771"/>
            <a:ext cx="4275626" cy="2471191"/>
            <a:chOff x="5859116" y="2907058"/>
            <a:chExt cx="4504900" cy="2603705"/>
          </a:xfrm>
        </p:grpSpPr>
        <p:grpSp>
          <p:nvGrpSpPr>
            <p:cNvPr id="28" name="Gruppe 27">
              <a:extLst>
                <a:ext uri="{FF2B5EF4-FFF2-40B4-BE49-F238E27FC236}">
                  <a16:creationId xmlns:a16="http://schemas.microsoft.com/office/drawing/2014/main" id="{A192E0CA-926C-6245-B086-B7FE86364B6B}"/>
                </a:ext>
              </a:extLst>
            </p:cNvPr>
            <p:cNvGrpSpPr/>
            <p:nvPr/>
          </p:nvGrpSpPr>
          <p:grpSpPr>
            <a:xfrm>
              <a:off x="5859116" y="2907058"/>
              <a:ext cx="4504900" cy="2603705"/>
              <a:chOff x="7575832" y="3235339"/>
              <a:chExt cx="3509452" cy="2028364"/>
            </a:xfrm>
          </p:grpSpPr>
          <p:grpSp>
            <p:nvGrpSpPr>
              <p:cNvPr id="30" name="Gruppe 29">
                <a:extLst>
                  <a:ext uri="{FF2B5EF4-FFF2-40B4-BE49-F238E27FC236}">
                    <a16:creationId xmlns:a16="http://schemas.microsoft.com/office/drawing/2014/main" id="{C4F68240-314B-BC4F-AA53-2D455C74C3DE}"/>
                  </a:ext>
                </a:extLst>
              </p:cNvPr>
              <p:cNvGrpSpPr/>
              <p:nvPr/>
            </p:nvGrpSpPr>
            <p:grpSpPr>
              <a:xfrm>
                <a:off x="7575832" y="3235339"/>
                <a:ext cx="3509452" cy="2028364"/>
                <a:chOff x="6939727" y="2784764"/>
                <a:chExt cx="4566471" cy="2639291"/>
              </a:xfrm>
            </p:grpSpPr>
            <p:sp>
              <p:nvSpPr>
                <p:cNvPr id="32" name="Afrundet rektangel 31">
                  <a:extLst>
                    <a:ext uri="{FF2B5EF4-FFF2-40B4-BE49-F238E27FC236}">
                      <a16:creationId xmlns:a16="http://schemas.microsoft.com/office/drawing/2014/main" id="{03F01DF6-4BFB-2F42-8529-21664E1A9548}"/>
                    </a:ext>
                  </a:extLst>
                </p:cNvPr>
                <p:cNvSpPr/>
                <p:nvPr/>
              </p:nvSpPr>
              <p:spPr>
                <a:xfrm>
                  <a:off x="6939727" y="2784764"/>
                  <a:ext cx="4566471" cy="2639291"/>
                </a:xfrm>
                <a:prstGeom prst="roundRect">
                  <a:avLst>
                    <a:gd name="adj" fmla="val 776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46F2D81B-6152-7840-9037-7A4F47AFA054}"/>
                    </a:ext>
                  </a:extLst>
                </p:cNvPr>
                <p:cNvSpPr/>
                <p:nvPr/>
              </p:nvSpPr>
              <p:spPr>
                <a:xfrm>
                  <a:off x="7013905" y="3968220"/>
                  <a:ext cx="272378" cy="2723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34" name="Afrundet rektangel 33">
                  <a:extLst>
                    <a:ext uri="{FF2B5EF4-FFF2-40B4-BE49-F238E27FC236}">
                      <a16:creationId xmlns:a16="http://schemas.microsoft.com/office/drawing/2014/main" id="{E26E1356-FD1B-4B48-BC1D-C5A34C16D068}"/>
                    </a:ext>
                  </a:extLst>
                </p:cNvPr>
                <p:cNvSpPr/>
                <p:nvPr/>
              </p:nvSpPr>
              <p:spPr>
                <a:xfrm>
                  <a:off x="11339783" y="3951669"/>
                  <a:ext cx="58653" cy="30629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pic>
            <p:nvPicPr>
              <p:cNvPr id="31" name="Billede 30">
                <a:extLst>
                  <a:ext uri="{FF2B5EF4-FFF2-40B4-BE49-F238E27FC236}">
                    <a16:creationId xmlns:a16="http://schemas.microsoft.com/office/drawing/2014/main" id="{9EADA610-CA22-3F48-AAA6-0EFBD5F47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6886" y="3403745"/>
                <a:ext cx="2993143" cy="1683643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</p:grpSp>
        <p:pic>
          <p:nvPicPr>
            <p:cNvPr id="29" name="Billede 28">
              <a:extLst>
                <a:ext uri="{FF2B5EF4-FFF2-40B4-BE49-F238E27FC236}">
                  <a16:creationId xmlns:a16="http://schemas.microsoft.com/office/drawing/2014/main" id="{139664B7-B2FB-9E44-B363-87B7ABD35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1236" y="3123232"/>
              <a:ext cx="3842142" cy="2161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820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685815"/>
            <a:ext cx="9938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2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SÅDAN LAVER I </a:t>
            </a:r>
            <a:r>
              <a:rPr lang="da-DK" sz="6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PLAKATER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66984" y="1384125"/>
            <a:ext cx="9938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2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OG </a:t>
            </a:r>
            <a:r>
              <a:rPr lang="da-DK" sz="6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GRAPHIC NOVELS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B5D392A-D5DF-A84E-8B9F-C9411689BF72}"/>
              </a:ext>
            </a:extLst>
          </p:cNvPr>
          <p:cNvSpPr txBox="1"/>
          <p:nvPr/>
        </p:nvSpPr>
        <p:spPr>
          <a:xfrm>
            <a:off x="799068" y="2500989"/>
            <a:ext cx="666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Hver gruppe svarer på spørgsmålene: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26FE0F4-F002-8D46-850F-1AB9FA4A0D4D}"/>
              </a:ext>
            </a:extLst>
          </p:cNvPr>
          <p:cNvSpPr txBox="1"/>
          <p:nvPr/>
        </p:nvSpPr>
        <p:spPr>
          <a:xfrm>
            <a:off x="781141" y="3059614"/>
            <a:ext cx="4346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er de vigtigste pointer fra animationsfilmene?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Hvilke normer vil I påvirke, udfordre og ændre?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skal budskabet være i jeres plakat eller </a:t>
            </a:r>
            <a:r>
              <a:rPr lang="da-DK" sz="2000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graphic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novel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Hvem er målgruppen for jeres plakat eller </a:t>
            </a:r>
            <a:r>
              <a:rPr lang="da-DK" sz="2000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graphic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novel</a:t>
            </a: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AA05D0F-4895-0241-B0D1-9DCF515A57D8}"/>
              </a:ext>
            </a:extLst>
          </p:cNvPr>
          <p:cNvSpPr txBox="1"/>
          <p:nvPr/>
        </p:nvSpPr>
        <p:spPr>
          <a:xfrm>
            <a:off x="6517625" y="2500989"/>
            <a:ext cx="40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Særligt om plakater: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084FDCC-67ED-7844-91E6-1F2F394A2520}"/>
              </a:ext>
            </a:extLst>
          </p:cNvPr>
          <p:cNvSpPr txBox="1"/>
          <p:nvPr/>
        </p:nvSpPr>
        <p:spPr>
          <a:xfrm>
            <a:off x="6517624" y="2946122"/>
            <a:ext cx="40701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u="sng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Show it </a:t>
            </a:r>
            <a:r>
              <a:rPr lang="da-DK" sz="2200" b="1" u="sng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don’t</a:t>
            </a:r>
            <a:r>
              <a:rPr lang="da-DK" sz="2200" b="1" u="sng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</a:t>
            </a:r>
            <a:r>
              <a:rPr lang="da-DK" sz="2200" b="1" u="sng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tell</a:t>
            </a:r>
            <a:r>
              <a:rPr lang="da-DK" sz="2200" b="1" u="sng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it</a:t>
            </a: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: Brug ét stærkt billede med ét tydeligt budskab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07CACE0D-1A61-6D4E-BA5E-CD80EADE5911}"/>
              </a:ext>
            </a:extLst>
          </p:cNvPr>
          <p:cNvSpPr txBox="1"/>
          <p:nvPr/>
        </p:nvSpPr>
        <p:spPr>
          <a:xfrm>
            <a:off x="6517625" y="4315058"/>
            <a:ext cx="40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Særligt om </a:t>
            </a:r>
            <a:r>
              <a:rPr lang="da-DK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graphic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</a:t>
            </a:r>
            <a:r>
              <a:rPr lang="da-DK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novels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53ACB13-1359-214E-8EA9-E58C515F53D9}"/>
              </a:ext>
            </a:extLst>
          </p:cNvPr>
          <p:cNvSpPr txBox="1"/>
          <p:nvPr/>
        </p:nvSpPr>
        <p:spPr>
          <a:xfrm>
            <a:off x="6517625" y="4760191"/>
            <a:ext cx="4070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Lav et storyboard i fire billeder som forberedelse</a:t>
            </a:r>
          </a:p>
        </p:txBody>
      </p:sp>
    </p:spTree>
    <p:extLst>
      <p:ext uri="{BB962C8B-B14F-4D97-AF65-F5344CB8AC3E}">
        <p14:creationId xmlns:p14="http://schemas.microsoft.com/office/powerpoint/2010/main" val="2361283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81140" y="619446"/>
            <a:ext cx="993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BILLEDSKIFT</a:t>
            </a:r>
            <a:r>
              <a:rPr lang="da-DK" sz="72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TIL</a:t>
            </a:r>
            <a:endParaRPr lang="da-DK" sz="7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66984" y="1410277"/>
            <a:ext cx="993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2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GRAPHIC NOVELS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B5D392A-D5DF-A84E-8B9F-C9411689BF72}"/>
              </a:ext>
            </a:extLst>
          </p:cNvPr>
          <p:cNvSpPr txBox="1"/>
          <p:nvPr/>
        </p:nvSpPr>
        <p:spPr>
          <a:xfrm>
            <a:off x="799068" y="2545578"/>
            <a:ext cx="5536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Du har kun 4 billeder. </a:t>
            </a:r>
          </a:p>
          <a:p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Vælg nøje de bedste billedskift fra: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046C0E6-2CF4-714A-8AD9-68D45C230CE9}"/>
              </a:ext>
            </a:extLst>
          </p:cNvPr>
          <p:cNvSpPr/>
          <p:nvPr/>
        </p:nvSpPr>
        <p:spPr>
          <a:xfrm>
            <a:off x="7826236" y="1819775"/>
            <a:ext cx="2704604" cy="27046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AD2D77C-D848-E040-9FFB-D3492E1DAFA6}"/>
              </a:ext>
            </a:extLst>
          </p:cNvPr>
          <p:cNvSpPr txBox="1"/>
          <p:nvPr/>
        </p:nvSpPr>
        <p:spPr>
          <a:xfrm rot="618511">
            <a:off x="6353078" y="2855841"/>
            <a:ext cx="5667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Billedskiftmodel</a:t>
            </a:r>
          </a:p>
          <a:p>
            <a:pPr algn="ctr"/>
            <a:r>
              <a:rPr lang="da-DK" sz="2200" b="1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På næste slide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9F946F4E-6A34-1A4F-84C0-5575C674281A}"/>
              </a:ext>
            </a:extLst>
          </p:cNvPr>
          <p:cNvGrpSpPr/>
          <p:nvPr/>
        </p:nvGrpSpPr>
        <p:grpSpPr>
          <a:xfrm>
            <a:off x="7363108" y="4025597"/>
            <a:ext cx="2667990" cy="1958629"/>
            <a:chOff x="7396539" y="4368267"/>
            <a:chExt cx="2667990" cy="1958629"/>
          </a:xfrm>
        </p:grpSpPr>
        <p:sp>
          <p:nvSpPr>
            <p:cNvPr id="8" name="Pil ned 7">
              <a:extLst>
                <a:ext uri="{FF2B5EF4-FFF2-40B4-BE49-F238E27FC236}">
                  <a16:creationId xmlns:a16="http://schemas.microsoft.com/office/drawing/2014/main" id="{41A13227-B57B-894E-BD58-91972091A274}"/>
                </a:ext>
              </a:extLst>
            </p:cNvPr>
            <p:cNvSpPr/>
            <p:nvPr/>
          </p:nvSpPr>
          <p:spPr>
            <a:xfrm rot="2996715">
              <a:off x="7681302" y="4083504"/>
              <a:ext cx="639113" cy="1208639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3" name="Pil ned 12">
              <a:extLst>
                <a:ext uri="{FF2B5EF4-FFF2-40B4-BE49-F238E27FC236}">
                  <a16:creationId xmlns:a16="http://schemas.microsoft.com/office/drawing/2014/main" id="{5CCF62F3-359F-474C-9BEE-34E4325546BF}"/>
                </a:ext>
              </a:extLst>
            </p:cNvPr>
            <p:cNvSpPr/>
            <p:nvPr/>
          </p:nvSpPr>
          <p:spPr>
            <a:xfrm rot="833427">
              <a:off x="8367578" y="4500941"/>
              <a:ext cx="965542" cy="182595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Pil ned 14">
              <a:extLst>
                <a:ext uri="{FF2B5EF4-FFF2-40B4-BE49-F238E27FC236}">
                  <a16:creationId xmlns:a16="http://schemas.microsoft.com/office/drawing/2014/main" id="{496D50A7-48E1-344E-B38C-6647D6F3194D}"/>
                </a:ext>
              </a:extLst>
            </p:cNvPr>
            <p:cNvSpPr/>
            <p:nvPr/>
          </p:nvSpPr>
          <p:spPr>
            <a:xfrm rot="20304448">
              <a:off x="9542846" y="4660840"/>
              <a:ext cx="521683" cy="98656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CD1F8311-B6F8-034A-A672-063A945EF202}"/>
              </a:ext>
            </a:extLst>
          </p:cNvPr>
          <p:cNvSpPr txBox="1"/>
          <p:nvPr/>
        </p:nvSpPr>
        <p:spPr>
          <a:xfrm>
            <a:off x="799068" y="3449675"/>
            <a:ext cx="5536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Handling-til-handling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Objekt-til-objekt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Fra nær til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Fra scene til scene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Fra miljø til miljø</a:t>
            </a:r>
          </a:p>
        </p:txBody>
      </p:sp>
    </p:spTree>
    <p:extLst>
      <p:ext uri="{BB962C8B-B14F-4D97-AF65-F5344CB8AC3E}">
        <p14:creationId xmlns:p14="http://schemas.microsoft.com/office/powerpoint/2010/main" val="388564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frundet rektangel 72">
            <a:extLst>
              <a:ext uri="{FF2B5EF4-FFF2-40B4-BE49-F238E27FC236}">
                <a16:creationId xmlns:a16="http://schemas.microsoft.com/office/drawing/2014/main" id="{43045DB1-C4B3-6A44-9469-E5FB934AF952}"/>
              </a:ext>
            </a:extLst>
          </p:cNvPr>
          <p:cNvSpPr/>
          <p:nvPr/>
        </p:nvSpPr>
        <p:spPr>
          <a:xfrm>
            <a:off x="914401" y="1470595"/>
            <a:ext cx="9601199" cy="4182055"/>
          </a:xfrm>
          <a:prstGeom prst="roundRect">
            <a:avLst>
              <a:gd name="adj" fmla="val 278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4995" y="519555"/>
            <a:ext cx="9938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BILLEDSKIFT</a:t>
            </a:r>
            <a:r>
              <a:rPr lang="da-DK" sz="62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MODEL</a:t>
            </a:r>
            <a:endParaRPr lang="da-DK" sz="6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80B9252-173F-3C44-9D13-418BB3F8CEEE}"/>
              </a:ext>
            </a:extLst>
          </p:cNvPr>
          <p:cNvSpPr txBox="1"/>
          <p:nvPr/>
        </p:nvSpPr>
        <p:spPr>
          <a:xfrm>
            <a:off x="3125405" y="2384915"/>
            <a:ext cx="255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Moment-til-Moment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3EB6CE95-131E-D949-BDAA-9ED1E8120B10}"/>
              </a:ext>
            </a:extLst>
          </p:cNvPr>
          <p:cNvSpPr txBox="1"/>
          <p:nvPr/>
        </p:nvSpPr>
        <p:spPr>
          <a:xfrm>
            <a:off x="3130923" y="3619850"/>
            <a:ext cx="2764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Handling-til-Handling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B517258F-C353-AD49-AF61-92EDFF1DE676}"/>
              </a:ext>
            </a:extLst>
          </p:cNvPr>
          <p:cNvSpPr txBox="1"/>
          <p:nvPr/>
        </p:nvSpPr>
        <p:spPr>
          <a:xfrm>
            <a:off x="3125405" y="4871976"/>
            <a:ext cx="2218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Objekt-til-Objekt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DB9CD315-90A6-0942-B3DD-3E508FD6B3F9}"/>
              </a:ext>
            </a:extLst>
          </p:cNvPr>
          <p:cNvSpPr txBox="1"/>
          <p:nvPr/>
        </p:nvSpPr>
        <p:spPr>
          <a:xfrm>
            <a:off x="8055882" y="2382327"/>
            <a:ext cx="553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Scene-til-Scene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EF0D149F-9CA1-7C42-89B4-A7F4FFF42FA9}"/>
              </a:ext>
            </a:extLst>
          </p:cNvPr>
          <p:cNvSpPr txBox="1"/>
          <p:nvPr/>
        </p:nvSpPr>
        <p:spPr>
          <a:xfrm>
            <a:off x="8055882" y="3623900"/>
            <a:ext cx="553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Aspekt-til-Aspekt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B9338BFA-D996-044B-B533-B8A977A7669D}"/>
              </a:ext>
            </a:extLst>
          </p:cNvPr>
          <p:cNvSpPr txBox="1"/>
          <p:nvPr/>
        </p:nvSpPr>
        <p:spPr>
          <a:xfrm>
            <a:off x="8055882" y="4871976"/>
            <a:ext cx="553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Non-</a:t>
            </a:r>
            <a:r>
              <a:rPr lang="da-DK" sz="2000" dirty="0" err="1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Sequitur</a:t>
            </a:r>
            <a:endParaRPr lang="da-DK" sz="2000" dirty="0">
              <a:solidFill>
                <a:schemeClr val="bg1"/>
              </a:solidFill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3DD1F9-453B-134C-8E29-8D0A8719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52" y="1761464"/>
            <a:ext cx="733616" cy="1100425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A630D7F2-1668-4A4E-8A75-5DC724AC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456" y="1761464"/>
            <a:ext cx="719509" cy="1100426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682A0239-9B63-B942-9AA9-5BBB14D6E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490" y="3036779"/>
            <a:ext cx="703306" cy="1081554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DD576CA6-E2D5-1044-8B76-15E854489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017" y="3036779"/>
            <a:ext cx="715126" cy="1081554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66D1AEE7-292A-2547-A3D7-803234C0B9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14"/>
          <a:stretch/>
        </p:blipFill>
        <p:spPr>
          <a:xfrm>
            <a:off x="1197649" y="4293223"/>
            <a:ext cx="726987" cy="1078250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3668429B-12B7-4249-920C-9E54DD02F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2456" y="4286776"/>
            <a:ext cx="725129" cy="1084697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3F883A2B-F450-CC42-BE12-4B3399BC86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17"/>
          <a:stretch/>
        </p:blipFill>
        <p:spPr>
          <a:xfrm>
            <a:off x="6133891" y="1762826"/>
            <a:ext cx="726179" cy="113584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44" name="Billede 43">
            <a:extLst>
              <a:ext uri="{FF2B5EF4-FFF2-40B4-BE49-F238E27FC236}">
                <a16:creationId xmlns:a16="http://schemas.microsoft.com/office/drawing/2014/main" id="{AFC6D71D-E3EF-0646-AA44-1EE45B9D11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83" r="-1"/>
          <a:stretch/>
        </p:blipFill>
        <p:spPr>
          <a:xfrm>
            <a:off x="7036616" y="1765201"/>
            <a:ext cx="741516" cy="1139645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834C8755-A55A-534B-9729-FF24B5DFCE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8831" y="3055172"/>
            <a:ext cx="711239" cy="1081554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48" name="Billede 47">
            <a:extLst>
              <a:ext uri="{FF2B5EF4-FFF2-40B4-BE49-F238E27FC236}">
                <a16:creationId xmlns:a16="http://schemas.microsoft.com/office/drawing/2014/main" id="{0FA2917B-5470-2240-91AD-9EB5194F4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6616" y="3063329"/>
            <a:ext cx="719055" cy="1081554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50" name="Billede 49">
            <a:extLst>
              <a:ext uri="{FF2B5EF4-FFF2-40B4-BE49-F238E27FC236}">
                <a16:creationId xmlns:a16="http://schemas.microsoft.com/office/drawing/2014/main" id="{8477DEE0-F5C7-2940-BA87-E95ABE1549D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904"/>
          <a:stretch/>
        </p:blipFill>
        <p:spPr>
          <a:xfrm>
            <a:off x="6148831" y="4293223"/>
            <a:ext cx="697728" cy="111507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52" name="Billede 51">
            <a:extLst>
              <a:ext uri="{FF2B5EF4-FFF2-40B4-BE49-F238E27FC236}">
                <a16:creationId xmlns:a16="http://schemas.microsoft.com/office/drawing/2014/main" id="{EB30174E-B519-A74E-AECE-0AB0198014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6616" y="4293223"/>
            <a:ext cx="733286" cy="1115079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55" name="Ellipse 54">
            <a:extLst>
              <a:ext uri="{FF2B5EF4-FFF2-40B4-BE49-F238E27FC236}">
                <a16:creationId xmlns:a16="http://schemas.microsoft.com/office/drawing/2014/main" id="{1D299AAB-C5C1-2947-97D9-FFCCF6C78D51}"/>
              </a:ext>
            </a:extLst>
          </p:cNvPr>
          <p:cNvSpPr/>
          <p:nvPr/>
        </p:nvSpPr>
        <p:spPr>
          <a:xfrm>
            <a:off x="3206739" y="1974857"/>
            <a:ext cx="378672" cy="37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EACD0C7A-129E-B749-A4BF-D44BFC79D73F}"/>
              </a:ext>
            </a:extLst>
          </p:cNvPr>
          <p:cNvSpPr txBox="1"/>
          <p:nvPr/>
        </p:nvSpPr>
        <p:spPr>
          <a:xfrm>
            <a:off x="3244297" y="1956830"/>
            <a:ext cx="31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DBBFCB22-7F68-B549-9F72-CB462FACCC57}"/>
              </a:ext>
            </a:extLst>
          </p:cNvPr>
          <p:cNvSpPr/>
          <p:nvPr/>
        </p:nvSpPr>
        <p:spPr>
          <a:xfrm>
            <a:off x="8127531" y="1974857"/>
            <a:ext cx="378672" cy="37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9D73839B-6A92-364D-9340-3676ADF5B3FF}"/>
              </a:ext>
            </a:extLst>
          </p:cNvPr>
          <p:cNvSpPr txBox="1"/>
          <p:nvPr/>
        </p:nvSpPr>
        <p:spPr>
          <a:xfrm>
            <a:off x="8151869" y="1954024"/>
            <a:ext cx="31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1E1D006E-D828-F842-8209-D365A57F8694}"/>
              </a:ext>
            </a:extLst>
          </p:cNvPr>
          <p:cNvSpPr/>
          <p:nvPr/>
        </p:nvSpPr>
        <p:spPr>
          <a:xfrm>
            <a:off x="8127531" y="3227657"/>
            <a:ext cx="378672" cy="37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Tekstfelt 65">
            <a:extLst>
              <a:ext uri="{FF2B5EF4-FFF2-40B4-BE49-F238E27FC236}">
                <a16:creationId xmlns:a16="http://schemas.microsoft.com/office/drawing/2014/main" id="{A1193A01-E0C2-AF46-8F0A-93EC3861BF45}"/>
              </a:ext>
            </a:extLst>
          </p:cNvPr>
          <p:cNvSpPr txBox="1"/>
          <p:nvPr/>
        </p:nvSpPr>
        <p:spPr>
          <a:xfrm>
            <a:off x="8159069" y="3213599"/>
            <a:ext cx="31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9EE09433-C170-9648-95A4-563D4D23D5BE}"/>
              </a:ext>
            </a:extLst>
          </p:cNvPr>
          <p:cNvSpPr/>
          <p:nvPr/>
        </p:nvSpPr>
        <p:spPr>
          <a:xfrm>
            <a:off x="3201113" y="3227657"/>
            <a:ext cx="378672" cy="37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AC89C4BC-FB31-FE4F-BF5D-2A0000F7D15D}"/>
              </a:ext>
            </a:extLst>
          </p:cNvPr>
          <p:cNvSpPr txBox="1"/>
          <p:nvPr/>
        </p:nvSpPr>
        <p:spPr>
          <a:xfrm>
            <a:off x="3236338" y="3203448"/>
            <a:ext cx="31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79369553-2658-BE40-8004-43641CDB3C45}"/>
              </a:ext>
            </a:extLst>
          </p:cNvPr>
          <p:cNvSpPr/>
          <p:nvPr/>
        </p:nvSpPr>
        <p:spPr>
          <a:xfrm>
            <a:off x="3201113" y="4475210"/>
            <a:ext cx="378672" cy="37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Tekstfelt 69">
            <a:extLst>
              <a:ext uri="{FF2B5EF4-FFF2-40B4-BE49-F238E27FC236}">
                <a16:creationId xmlns:a16="http://schemas.microsoft.com/office/drawing/2014/main" id="{6607942D-E145-7E42-B4C0-649C199FBEA0}"/>
              </a:ext>
            </a:extLst>
          </p:cNvPr>
          <p:cNvSpPr txBox="1"/>
          <p:nvPr/>
        </p:nvSpPr>
        <p:spPr>
          <a:xfrm>
            <a:off x="3236338" y="4453005"/>
            <a:ext cx="31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80391C97-5659-6D4C-8323-1C9F12AC870C}"/>
              </a:ext>
            </a:extLst>
          </p:cNvPr>
          <p:cNvSpPr/>
          <p:nvPr/>
        </p:nvSpPr>
        <p:spPr>
          <a:xfrm>
            <a:off x="8132877" y="4475210"/>
            <a:ext cx="378672" cy="37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2" name="Tekstfelt 71">
            <a:extLst>
              <a:ext uri="{FF2B5EF4-FFF2-40B4-BE49-F238E27FC236}">
                <a16:creationId xmlns:a16="http://schemas.microsoft.com/office/drawing/2014/main" id="{973854E0-32B4-CC4A-9774-86EBDCFE35B7}"/>
              </a:ext>
            </a:extLst>
          </p:cNvPr>
          <p:cNvSpPr txBox="1"/>
          <p:nvPr/>
        </p:nvSpPr>
        <p:spPr>
          <a:xfrm>
            <a:off x="8160606" y="4453005"/>
            <a:ext cx="31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182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69" y="386569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VEJLEDNING TIL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15158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MEDIEPLATFORMEN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490DD918-5694-3044-B4E5-702310DDC67A}"/>
              </a:ext>
            </a:extLst>
          </p:cNvPr>
          <p:cNvGrpSpPr/>
          <p:nvPr/>
        </p:nvGrpSpPr>
        <p:grpSpPr>
          <a:xfrm>
            <a:off x="3010046" y="2286514"/>
            <a:ext cx="5923378" cy="3423545"/>
            <a:chOff x="7575832" y="3235339"/>
            <a:chExt cx="3509452" cy="2028364"/>
          </a:xfrm>
        </p:grpSpPr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6BB4591E-3957-EF48-BAA7-1412C5C9C130}"/>
                </a:ext>
              </a:extLst>
            </p:cNvPr>
            <p:cNvGrpSpPr/>
            <p:nvPr/>
          </p:nvGrpSpPr>
          <p:grpSpPr>
            <a:xfrm>
              <a:off x="7575832" y="3235339"/>
              <a:ext cx="3509452" cy="2028364"/>
              <a:chOff x="6939727" y="2784764"/>
              <a:chExt cx="4566471" cy="2639291"/>
            </a:xfrm>
          </p:grpSpPr>
          <p:sp>
            <p:nvSpPr>
              <p:cNvPr id="19" name="Afrundet rektangel 18">
                <a:extLst>
                  <a:ext uri="{FF2B5EF4-FFF2-40B4-BE49-F238E27FC236}">
                    <a16:creationId xmlns:a16="http://schemas.microsoft.com/office/drawing/2014/main" id="{8FE494AC-A0E5-C74C-A9EF-6231AE14A941}"/>
                  </a:ext>
                </a:extLst>
              </p:cNvPr>
              <p:cNvSpPr/>
              <p:nvPr/>
            </p:nvSpPr>
            <p:spPr>
              <a:xfrm>
                <a:off x="6939727" y="2784764"/>
                <a:ext cx="4566471" cy="2639291"/>
              </a:xfrm>
              <a:prstGeom prst="roundRect">
                <a:avLst>
                  <a:gd name="adj" fmla="val 776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80EFF14-9AC9-EB4B-BB47-365F41811173}"/>
                  </a:ext>
                </a:extLst>
              </p:cNvPr>
              <p:cNvSpPr/>
              <p:nvPr/>
            </p:nvSpPr>
            <p:spPr>
              <a:xfrm>
                <a:off x="7013905" y="3968220"/>
                <a:ext cx="272378" cy="27237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1" name="Afrundet rektangel 20">
                <a:extLst>
                  <a:ext uri="{FF2B5EF4-FFF2-40B4-BE49-F238E27FC236}">
                    <a16:creationId xmlns:a16="http://schemas.microsoft.com/office/drawing/2014/main" id="{FFE304B4-FACA-5548-AE47-565358BF91C1}"/>
                  </a:ext>
                </a:extLst>
              </p:cNvPr>
              <p:cNvSpPr/>
              <p:nvPr/>
            </p:nvSpPr>
            <p:spPr>
              <a:xfrm>
                <a:off x="11339783" y="3951669"/>
                <a:ext cx="58653" cy="306297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B594C326-A422-5645-B6AD-35D6A525E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886" y="3403745"/>
              <a:ext cx="2993143" cy="1683643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6" name="Billede 5">
            <a:extLst>
              <a:ext uri="{FF2B5EF4-FFF2-40B4-BE49-F238E27FC236}">
                <a16:creationId xmlns:a16="http://schemas.microsoft.com/office/drawing/2014/main" id="{18D69B3D-C9E7-8E43-8340-7F2F7F475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931" y="2550982"/>
            <a:ext cx="5051933" cy="28487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137CD35-5275-024C-AD74-8D2951098227}"/>
              </a:ext>
            </a:extLst>
          </p:cNvPr>
          <p:cNvSpPr/>
          <p:nvPr/>
        </p:nvSpPr>
        <p:spPr>
          <a:xfrm>
            <a:off x="8159681" y="1911958"/>
            <a:ext cx="2262759" cy="22627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D81EAFE-3CF9-2149-B21A-2E860BEE7B67}"/>
              </a:ext>
            </a:extLst>
          </p:cNvPr>
          <p:cNvSpPr txBox="1"/>
          <p:nvPr/>
        </p:nvSpPr>
        <p:spPr>
          <a:xfrm rot="618511">
            <a:off x="6487138" y="2504413"/>
            <a:ext cx="566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videoen med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introduktionen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til medieplatformen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A780211-90F0-444E-87D3-15D673DF0FD8}"/>
              </a:ext>
            </a:extLst>
          </p:cNvPr>
          <p:cNvSpPr/>
          <p:nvPr/>
        </p:nvSpPr>
        <p:spPr>
          <a:xfrm>
            <a:off x="1990725" y="4270875"/>
            <a:ext cx="1606718" cy="16067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3BB2D85-559F-8241-B13F-0EB57D07C1AF}"/>
              </a:ext>
            </a:extLst>
          </p:cNvPr>
          <p:cNvSpPr txBox="1"/>
          <p:nvPr/>
        </p:nvSpPr>
        <p:spPr>
          <a:xfrm rot="20897843">
            <a:off x="-53230" y="4860912"/>
            <a:ext cx="566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LINK</a:t>
            </a:r>
            <a:endParaRPr lang="da-DK" dirty="0">
              <a:solidFill>
                <a:schemeClr val="bg1"/>
              </a:solidFill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70" y="1751530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HVAD ER </a:t>
            </a:r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LGBT?</a:t>
            </a:r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59E064D-75F4-D944-9C33-6AFE7C3C0541}"/>
              </a:ext>
            </a:extLst>
          </p:cNvPr>
          <p:cNvSpPr txBox="1"/>
          <p:nvPr/>
        </p:nvSpPr>
        <p:spPr>
          <a:xfrm>
            <a:off x="799070" y="3074969"/>
            <a:ext cx="689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8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Ved I, hvad </a:t>
            </a:r>
            <a:r>
              <a:rPr lang="da-DK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LGBT</a:t>
            </a:r>
            <a:r>
              <a:rPr lang="da-DK" sz="28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står for?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42BC621-E8D6-854A-BD77-E01EFA50E2B6}"/>
              </a:ext>
            </a:extLst>
          </p:cNvPr>
          <p:cNvSpPr txBox="1"/>
          <p:nvPr/>
        </p:nvSpPr>
        <p:spPr>
          <a:xfrm>
            <a:off x="1725826" y="3550592"/>
            <a:ext cx="689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24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- Snak om det </a:t>
            </a:r>
            <a:r>
              <a:rPr lang="da-DK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to og to</a:t>
            </a:r>
          </a:p>
        </p:txBody>
      </p:sp>
    </p:spTree>
    <p:extLst>
      <p:ext uri="{BB962C8B-B14F-4D97-AF65-F5344CB8AC3E}">
        <p14:creationId xmlns:p14="http://schemas.microsoft.com/office/powerpoint/2010/main" val="148409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70" y="796508"/>
            <a:ext cx="993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HVAD ER </a:t>
            </a:r>
            <a:r>
              <a:rPr lang="da-DK" sz="8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LGBT?</a:t>
            </a:r>
            <a:r>
              <a:rPr lang="da-DK" sz="8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59E064D-75F4-D944-9C33-6AFE7C3C0541}"/>
              </a:ext>
            </a:extLst>
          </p:cNvPr>
          <p:cNvSpPr txBox="1"/>
          <p:nvPr/>
        </p:nvSpPr>
        <p:spPr>
          <a:xfrm>
            <a:off x="799070" y="2243058"/>
            <a:ext cx="720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LGBT er en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paraplybetegnelse</a:t>
            </a: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for personer, der bryder med normer for seksuel orientering og køn.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787EF7E-82C4-6343-AABD-97814627238C}"/>
              </a:ext>
            </a:extLst>
          </p:cNvPr>
          <p:cNvSpPr txBox="1"/>
          <p:nvPr/>
        </p:nvSpPr>
        <p:spPr>
          <a:xfrm>
            <a:off x="5879757" y="3277598"/>
            <a:ext cx="5525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På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dansk</a:t>
            </a: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: </a:t>
            </a:r>
          </a:p>
          <a:p>
            <a:r>
              <a:rPr lang="da-DK" sz="2200" i="1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Lesbiske, bøsser, biseksuelle og </a:t>
            </a:r>
            <a:r>
              <a:rPr lang="da-DK" sz="2200" i="1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transpersoner</a:t>
            </a:r>
            <a:endParaRPr lang="da-DK" sz="2200" i="1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E2CA659-524F-454D-9B0E-301682179F51}"/>
              </a:ext>
            </a:extLst>
          </p:cNvPr>
          <p:cNvSpPr txBox="1"/>
          <p:nvPr/>
        </p:nvSpPr>
        <p:spPr>
          <a:xfrm>
            <a:off x="799070" y="4423349"/>
            <a:ext cx="720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I Danmark bruges LGBT ofte med et plus bagefter, eller med flere bogstaver bagefter –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hvordan kan det være?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5E0F538-91B7-8D41-BD51-EFA688B39AC2}"/>
              </a:ext>
            </a:extLst>
          </p:cNvPr>
          <p:cNvSpPr txBox="1"/>
          <p:nvPr/>
        </p:nvSpPr>
        <p:spPr>
          <a:xfrm>
            <a:off x="1046204" y="3277598"/>
            <a:ext cx="4747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På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engelsk</a:t>
            </a: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:</a:t>
            </a:r>
          </a:p>
          <a:p>
            <a:r>
              <a:rPr lang="da-DK" sz="2200" i="1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Lesbian</a:t>
            </a:r>
            <a:r>
              <a:rPr lang="da-DK" sz="2200" i="1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, Gay, </a:t>
            </a:r>
            <a:r>
              <a:rPr lang="da-DK" sz="2200" i="1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Bisexual</a:t>
            </a:r>
            <a:r>
              <a:rPr lang="da-DK" sz="2200" i="1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and </a:t>
            </a:r>
            <a:r>
              <a:rPr lang="da-DK" sz="2200" i="1" dirty="0" err="1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Transgender</a:t>
            </a:r>
            <a:endParaRPr lang="da-DK" sz="2200" i="1" dirty="0"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4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70" y="1079754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LGBT I </a:t>
            </a:r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FILM OG TV</a:t>
            </a:r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59E064D-75F4-D944-9C33-6AFE7C3C0541}"/>
              </a:ext>
            </a:extLst>
          </p:cNvPr>
          <p:cNvSpPr txBox="1"/>
          <p:nvPr/>
        </p:nvSpPr>
        <p:spPr>
          <a:xfrm>
            <a:off x="799070" y="2281828"/>
            <a:ext cx="78506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Snak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to og to </a:t>
            </a: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om film og tv-serier, hvor der er </a:t>
            </a:r>
          </a:p>
          <a:p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LGBT-karakterer med: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A73EF34-CA4B-F74A-A2F0-F1D7E8BA7002}"/>
              </a:ext>
            </a:extLst>
          </p:cNvPr>
          <p:cNvSpPr txBox="1"/>
          <p:nvPr/>
        </p:nvSpPr>
        <p:spPr>
          <a:xfrm>
            <a:off x="799067" y="3315793"/>
            <a:ext cx="5527591" cy="156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Var de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hoved- eller bipersoner?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Blev de fremstillet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negativt eller positivt?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kan man ellers sige om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karaktererne?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14CE3925-506E-1644-AAEE-392DF2545BED}"/>
              </a:ext>
            </a:extLst>
          </p:cNvPr>
          <p:cNvGrpSpPr/>
          <p:nvPr/>
        </p:nvGrpSpPr>
        <p:grpSpPr>
          <a:xfrm rot="307267">
            <a:off x="7024102" y="2637857"/>
            <a:ext cx="3875127" cy="2239714"/>
            <a:chOff x="6939727" y="2784764"/>
            <a:chExt cx="4566471" cy="2639291"/>
          </a:xfrm>
        </p:grpSpPr>
        <p:sp>
          <p:nvSpPr>
            <p:cNvPr id="16" name="Afrundet rektangel 15">
              <a:extLst>
                <a:ext uri="{FF2B5EF4-FFF2-40B4-BE49-F238E27FC236}">
                  <a16:creationId xmlns:a16="http://schemas.microsoft.com/office/drawing/2014/main" id="{9CF5F60E-A302-7046-9132-B021C57DEA68}"/>
                </a:ext>
              </a:extLst>
            </p:cNvPr>
            <p:cNvSpPr/>
            <p:nvPr/>
          </p:nvSpPr>
          <p:spPr>
            <a:xfrm>
              <a:off x="6939727" y="2784764"/>
              <a:ext cx="4566471" cy="2639291"/>
            </a:xfrm>
            <a:prstGeom prst="roundRect">
              <a:avLst>
                <a:gd name="adj" fmla="val 7766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450A931-DD27-9345-BBFE-5823BFD4B713}"/>
                </a:ext>
              </a:extLst>
            </p:cNvPr>
            <p:cNvSpPr/>
            <p:nvPr/>
          </p:nvSpPr>
          <p:spPr>
            <a:xfrm>
              <a:off x="7022423" y="3967456"/>
              <a:ext cx="272378" cy="27237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8" name="Afrundet rektangel 17">
              <a:extLst>
                <a:ext uri="{FF2B5EF4-FFF2-40B4-BE49-F238E27FC236}">
                  <a16:creationId xmlns:a16="http://schemas.microsoft.com/office/drawing/2014/main" id="{B7EA148F-5FB7-024B-9A29-C14FCF6F864A}"/>
                </a:ext>
              </a:extLst>
            </p:cNvPr>
            <p:cNvSpPr/>
            <p:nvPr/>
          </p:nvSpPr>
          <p:spPr>
            <a:xfrm>
              <a:off x="11321985" y="3944678"/>
              <a:ext cx="58653" cy="30629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pic>
        <p:nvPicPr>
          <p:cNvPr id="19" name="Billede 18">
            <a:extLst>
              <a:ext uri="{FF2B5EF4-FFF2-40B4-BE49-F238E27FC236}">
                <a16:creationId xmlns:a16="http://schemas.microsoft.com/office/drawing/2014/main" id="{D2717D81-78FE-EE49-8A50-DE508AAD3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7267">
            <a:off x="7395794" y="2847915"/>
            <a:ext cx="3266737" cy="183753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2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69" y="941246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NORMER &amp;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A73EF34-CA4B-F74A-A2F0-F1D7E8BA7002}"/>
              </a:ext>
            </a:extLst>
          </p:cNvPr>
          <p:cNvSpPr txBox="1"/>
          <p:nvPr/>
        </p:nvSpPr>
        <p:spPr>
          <a:xfrm>
            <a:off x="799068" y="3020950"/>
            <a:ext cx="5667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NORMER</a:t>
            </a:r>
            <a:b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Hvilke forventninger fællesskabet og samfundet </a:t>
            </a:r>
          </a:p>
          <a:p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har til dig, dit udseende og opførsel</a:t>
            </a:r>
          </a:p>
          <a:p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 </a:t>
            </a:r>
          </a:p>
          <a:p>
            <a:r>
              <a:rPr lang="da-DK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RETTIGHEDER</a:t>
            </a:r>
            <a:b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</a:br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du har ret til politisk og juridisk </a:t>
            </a:r>
          </a:p>
          <a:p>
            <a:r>
              <a:rPr lang="da-DK" sz="20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- eller ikke ret til!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C3AC210C-D8E1-2E4F-B0E7-E74F00E56B8F}"/>
              </a:ext>
            </a:extLst>
          </p:cNvPr>
          <p:cNvGrpSpPr/>
          <p:nvPr/>
        </p:nvGrpSpPr>
        <p:grpSpPr>
          <a:xfrm rot="394360">
            <a:off x="6850335" y="2659609"/>
            <a:ext cx="4068651" cy="2351565"/>
            <a:chOff x="7575832" y="3235339"/>
            <a:chExt cx="3509452" cy="2028364"/>
          </a:xfrm>
        </p:grpSpPr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8F5289FC-76BF-D747-A202-CCDA338AEA0D}"/>
                </a:ext>
              </a:extLst>
            </p:cNvPr>
            <p:cNvGrpSpPr/>
            <p:nvPr/>
          </p:nvGrpSpPr>
          <p:grpSpPr>
            <a:xfrm>
              <a:off x="7575832" y="3235339"/>
              <a:ext cx="3509452" cy="2028364"/>
              <a:chOff x="6939727" y="2784764"/>
              <a:chExt cx="4566471" cy="2639291"/>
            </a:xfrm>
          </p:grpSpPr>
          <p:sp>
            <p:nvSpPr>
              <p:cNvPr id="10" name="Afrundet rektangel 9">
                <a:extLst>
                  <a:ext uri="{FF2B5EF4-FFF2-40B4-BE49-F238E27FC236}">
                    <a16:creationId xmlns:a16="http://schemas.microsoft.com/office/drawing/2014/main" id="{F481B9F5-1A34-5E4F-9351-4A11549AAEBB}"/>
                  </a:ext>
                </a:extLst>
              </p:cNvPr>
              <p:cNvSpPr/>
              <p:nvPr/>
            </p:nvSpPr>
            <p:spPr>
              <a:xfrm>
                <a:off x="6939727" y="2784764"/>
                <a:ext cx="4566471" cy="2639291"/>
              </a:xfrm>
              <a:prstGeom prst="roundRect">
                <a:avLst>
                  <a:gd name="adj" fmla="val 776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35F61ACE-7A21-904B-A61B-C9DBCF03A49A}"/>
                  </a:ext>
                </a:extLst>
              </p:cNvPr>
              <p:cNvSpPr/>
              <p:nvPr/>
            </p:nvSpPr>
            <p:spPr>
              <a:xfrm>
                <a:off x="7013905" y="3968220"/>
                <a:ext cx="272378" cy="27237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Afrundet rektangel 12">
                <a:extLst>
                  <a:ext uri="{FF2B5EF4-FFF2-40B4-BE49-F238E27FC236}">
                    <a16:creationId xmlns:a16="http://schemas.microsoft.com/office/drawing/2014/main" id="{4DF496FA-CCFE-704B-ADBB-AAA677B0D987}"/>
                  </a:ext>
                </a:extLst>
              </p:cNvPr>
              <p:cNvSpPr/>
              <p:nvPr/>
            </p:nvSpPr>
            <p:spPr>
              <a:xfrm>
                <a:off x="11339783" y="3951669"/>
                <a:ext cx="58653" cy="306297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33B63C57-4D76-DA4E-A583-4A829A16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886" y="3403745"/>
              <a:ext cx="2993143" cy="1683643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772762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RETTIGHEDER</a:t>
            </a:r>
          </a:p>
        </p:txBody>
      </p:sp>
    </p:spTree>
    <p:extLst>
      <p:ext uri="{BB962C8B-B14F-4D97-AF65-F5344CB8AC3E}">
        <p14:creationId xmlns:p14="http://schemas.microsoft.com/office/powerpoint/2010/main" val="209018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69" y="48282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NORMER &amp;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15158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RETTIGHEDER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490DD918-5694-3044-B4E5-702310DDC67A}"/>
              </a:ext>
            </a:extLst>
          </p:cNvPr>
          <p:cNvGrpSpPr/>
          <p:nvPr/>
        </p:nvGrpSpPr>
        <p:grpSpPr>
          <a:xfrm>
            <a:off x="3010046" y="2286514"/>
            <a:ext cx="5923378" cy="3423545"/>
            <a:chOff x="7575832" y="3235339"/>
            <a:chExt cx="3509452" cy="2028364"/>
          </a:xfrm>
        </p:grpSpPr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6BB4591E-3957-EF48-BAA7-1412C5C9C130}"/>
                </a:ext>
              </a:extLst>
            </p:cNvPr>
            <p:cNvGrpSpPr/>
            <p:nvPr/>
          </p:nvGrpSpPr>
          <p:grpSpPr>
            <a:xfrm>
              <a:off x="7575832" y="3235339"/>
              <a:ext cx="3509452" cy="2028364"/>
              <a:chOff x="6939727" y="2784764"/>
              <a:chExt cx="4566471" cy="2639291"/>
            </a:xfrm>
          </p:grpSpPr>
          <p:sp>
            <p:nvSpPr>
              <p:cNvPr id="19" name="Afrundet rektangel 18">
                <a:extLst>
                  <a:ext uri="{FF2B5EF4-FFF2-40B4-BE49-F238E27FC236}">
                    <a16:creationId xmlns:a16="http://schemas.microsoft.com/office/drawing/2014/main" id="{8FE494AC-A0E5-C74C-A9EF-6231AE14A941}"/>
                  </a:ext>
                </a:extLst>
              </p:cNvPr>
              <p:cNvSpPr/>
              <p:nvPr/>
            </p:nvSpPr>
            <p:spPr>
              <a:xfrm>
                <a:off x="6939727" y="2784764"/>
                <a:ext cx="4566471" cy="2639291"/>
              </a:xfrm>
              <a:prstGeom prst="roundRect">
                <a:avLst>
                  <a:gd name="adj" fmla="val 776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80EFF14-9AC9-EB4B-BB47-365F41811173}"/>
                  </a:ext>
                </a:extLst>
              </p:cNvPr>
              <p:cNvSpPr/>
              <p:nvPr/>
            </p:nvSpPr>
            <p:spPr>
              <a:xfrm>
                <a:off x="7013905" y="3968220"/>
                <a:ext cx="272378" cy="27237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1" name="Afrundet rektangel 20">
                <a:extLst>
                  <a:ext uri="{FF2B5EF4-FFF2-40B4-BE49-F238E27FC236}">
                    <a16:creationId xmlns:a16="http://schemas.microsoft.com/office/drawing/2014/main" id="{FFE304B4-FACA-5548-AE47-565358BF91C1}"/>
                  </a:ext>
                </a:extLst>
              </p:cNvPr>
              <p:cNvSpPr/>
              <p:nvPr/>
            </p:nvSpPr>
            <p:spPr>
              <a:xfrm>
                <a:off x="11339783" y="3951669"/>
                <a:ext cx="58653" cy="306297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B594C326-A422-5645-B6AD-35D6A525E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886" y="3403745"/>
              <a:ext cx="2993143" cy="1683643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22607989-5392-8A4A-9F64-E8C3E5A5A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680" y="2557503"/>
            <a:ext cx="5051933" cy="284171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137CD35-5275-024C-AD74-8D2951098227}"/>
              </a:ext>
            </a:extLst>
          </p:cNvPr>
          <p:cNvSpPr/>
          <p:nvPr/>
        </p:nvSpPr>
        <p:spPr>
          <a:xfrm>
            <a:off x="7810354" y="1237384"/>
            <a:ext cx="1966574" cy="19665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D81EAFE-3CF9-2149-B21A-2E860BEE7B67}"/>
              </a:ext>
            </a:extLst>
          </p:cNvPr>
          <p:cNvSpPr txBox="1"/>
          <p:nvPr/>
        </p:nvSpPr>
        <p:spPr>
          <a:xfrm rot="618511">
            <a:off x="5961359" y="1716690"/>
            <a:ext cx="566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Se </a:t>
            </a:r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filmen om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normer &amp; </a:t>
            </a:r>
          </a:p>
          <a:p>
            <a:pPr algn="ctr"/>
            <a:r>
              <a:rPr lang="da-DK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rettigheder</a:t>
            </a:r>
            <a:endParaRPr lang="da-DK" dirty="0">
              <a:solidFill>
                <a:schemeClr val="bg1"/>
              </a:solidFill>
              <a:latin typeface="Calibri" panose="020F0502020204030204" pitchFamily="34" charset="0"/>
              <a:ea typeface="Helvetica Neue Light" panose="020004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4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8655553E-279A-F244-A68E-EAC08DE3B314}"/>
              </a:ext>
            </a:extLst>
          </p:cNvPr>
          <p:cNvGrpSpPr/>
          <p:nvPr/>
        </p:nvGrpSpPr>
        <p:grpSpPr>
          <a:xfrm rot="407905">
            <a:off x="6943163" y="2684931"/>
            <a:ext cx="4083142" cy="2359940"/>
            <a:chOff x="7228568" y="3109015"/>
            <a:chExt cx="3509452" cy="2028364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28889FFF-A2D8-8744-ACEB-7B0CDCAA403B}"/>
                </a:ext>
              </a:extLst>
            </p:cNvPr>
            <p:cNvGrpSpPr/>
            <p:nvPr/>
          </p:nvGrpSpPr>
          <p:grpSpPr>
            <a:xfrm>
              <a:off x="7228568" y="3109015"/>
              <a:ext cx="3509452" cy="2028364"/>
              <a:chOff x="7575832" y="3235339"/>
              <a:chExt cx="3509452" cy="2028364"/>
            </a:xfrm>
          </p:grpSpPr>
          <p:grpSp>
            <p:nvGrpSpPr>
              <p:cNvPr id="17" name="Gruppe 16">
                <a:extLst>
                  <a:ext uri="{FF2B5EF4-FFF2-40B4-BE49-F238E27FC236}">
                    <a16:creationId xmlns:a16="http://schemas.microsoft.com/office/drawing/2014/main" id="{D991F19F-A1B8-F74A-9B13-2195067F13C2}"/>
                  </a:ext>
                </a:extLst>
              </p:cNvPr>
              <p:cNvGrpSpPr/>
              <p:nvPr/>
            </p:nvGrpSpPr>
            <p:grpSpPr>
              <a:xfrm>
                <a:off x="7575832" y="3235339"/>
                <a:ext cx="3509452" cy="2028364"/>
                <a:chOff x="6939727" y="2784764"/>
                <a:chExt cx="4566471" cy="2639291"/>
              </a:xfrm>
            </p:grpSpPr>
            <p:sp>
              <p:nvSpPr>
                <p:cNvPr id="19" name="Afrundet rektangel 18">
                  <a:extLst>
                    <a:ext uri="{FF2B5EF4-FFF2-40B4-BE49-F238E27FC236}">
                      <a16:creationId xmlns:a16="http://schemas.microsoft.com/office/drawing/2014/main" id="{EAE2E6B4-05D6-DF4D-8D47-B9C469F125EE}"/>
                    </a:ext>
                  </a:extLst>
                </p:cNvPr>
                <p:cNvSpPr/>
                <p:nvPr/>
              </p:nvSpPr>
              <p:spPr>
                <a:xfrm>
                  <a:off x="6939727" y="2784764"/>
                  <a:ext cx="4566471" cy="2639291"/>
                </a:xfrm>
                <a:prstGeom prst="roundRect">
                  <a:avLst>
                    <a:gd name="adj" fmla="val 7766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3B81C920-84C7-1A4F-B54F-6EDA519D38FE}"/>
                    </a:ext>
                  </a:extLst>
                </p:cNvPr>
                <p:cNvSpPr/>
                <p:nvPr/>
              </p:nvSpPr>
              <p:spPr>
                <a:xfrm>
                  <a:off x="7013905" y="3968220"/>
                  <a:ext cx="272378" cy="2723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" name="Afrundet rektangel 20">
                  <a:extLst>
                    <a:ext uri="{FF2B5EF4-FFF2-40B4-BE49-F238E27FC236}">
                      <a16:creationId xmlns:a16="http://schemas.microsoft.com/office/drawing/2014/main" id="{14D045E3-6253-AB4D-BDE1-2C4692E1912E}"/>
                    </a:ext>
                  </a:extLst>
                </p:cNvPr>
                <p:cNvSpPr/>
                <p:nvPr/>
              </p:nvSpPr>
              <p:spPr>
                <a:xfrm>
                  <a:off x="11339783" y="3951669"/>
                  <a:ext cx="58653" cy="30629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9ABD0E35-0674-B844-A9BB-8D6532121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96886" y="3403745"/>
                <a:ext cx="2993143" cy="1683643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</p:grpSp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68B7B37B-DDDC-694F-828C-3FF3229BF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0909" y="3277420"/>
              <a:ext cx="2993143" cy="1683643"/>
            </a:xfrm>
            <a:prstGeom prst="rect">
              <a:avLst/>
            </a:prstGeom>
          </p:spPr>
        </p:pic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69" y="1077170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NORMER &amp;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A73EF34-CA4B-F74A-A2F0-F1D7E8BA7002}"/>
              </a:ext>
            </a:extLst>
          </p:cNvPr>
          <p:cNvSpPr txBox="1"/>
          <p:nvPr/>
        </p:nvSpPr>
        <p:spPr>
          <a:xfrm>
            <a:off x="799068" y="3247853"/>
            <a:ext cx="516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Hvad bliver der sagt om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normer og rettigheder</a:t>
            </a: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 i filmen?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908686"/>
            <a:ext cx="993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RETTIGHEDER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FC1D3BC8-735D-5049-96F9-B211CD36FCBE}"/>
              </a:ext>
            </a:extLst>
          </p:cNvPr>
          <p:cNvSpPr txBox="1"/>
          <p:nvPr/>
        </p:nvSpPr>
        <p:spPr>
          <a:xfrm>
            <a:off x="799068" y="4003598"/>
            <a:ext cx="5168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Hvordan bliver de forskellige pointer illustreret - </a:t>
            </a:r>
            <a:r>
              <a:rPr lang="da-DK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hvordan er billedsiden</a:t>
            </a:r>
            <a:r>
              <a:rPr lang="da-DK" sz="2200" dirty="0"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467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0D0731D-9F76-4540-BC79-B781A4D79A66}"/>
              </a:ext>
            </a:extLst>
          </p:cNvPr>
          <p:cNvSpPr txBox="1"/>
          <p:nvPr/>
        </p:nvSpPr>
        <p:spPr>
          <a:xfrm>
            <a:off x="799069" y="48282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NORMER &amp;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30700F4-E78F-8144-9330-354B348C26E3}"/>
              </a:ext>
            </a:extLst>
          </p:cNvPr>
          <p:cNvSpPr txBox="1"/>
          <p:nvPr/>
        </p:nvSpPr>
        <p:spPr>
          <a:xfrm>
            <a:off x="799068" y="1151581"/>
            <a:ext cx="993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RETTIGHEDER</a:t>
            </a: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490DD918-5694-3044-B4E5-702310DDC67A}"/>
              </a:ext>
            </a:extLst>
          </p:cNvPr>
          <p:cNvGrpSpPr/>
          <p:nvPr/>
        </p:nvGrpSpPr>
        <p:grpSpPr>
          <a:xfrm>
            <a:off x="3043917" y="2286514"/>
            <a:ext cx="5923378" cy="3423545"/>
            <a:chOff x="7575832" y="3235339"/>
            <a:chExt cx="3509452" cy="2028364"/>
          </a:xfrm>
        </p:grpSpPr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6BB4591E-3957-EF48-BAA7-1412C5C9C130}"/>
                </a:ext>
              </a:extLst>
            </p:cNvPr>
            <p:cNvGrpSpPr/>
            <p:nvPr/>
          </p:nvGrpSpPr>
          <p:grpSpPr>
            <a:xfrm>
              <a:off x="7575832" y="3235339"/>
              <a:ext cx="3509452" cy="2028364"/>
              <a:chOff x="6939727" y="2784764"/>
              <a:chExt cx="4566471" cy="2639291"/>
            </a:xfrm>
          </p:grpSpPr>
          <p:sp>
            <p:nvSpPr>
              <p:cNvPr id="19" name="Afrundet rektangel 18">
                <a:extLst>
                  <a:ext uri="{FF2B5EF4-FFF2-40B4-BE49-F238E27FC236}">
                    <a16:creationId xmlns:a16="http://schemas.microsoft.com/office/drawing/2014/main" id="{8FE494AC-A0E5-C74C-A9EF-6231AE14A941}"/>
                  </a:ext>
                </a:extLst>
              </p:cNvPr>
              <p:cNvSpPr/>
              <p:nvPr/>
            </p:nvSpPr>
            <p:spPr>
              <a:xfrm>
                <a:off x="6939727" y="2784764"/>
                <a:ext cx="4566471" cy="2639291"/>
              </a:xfrm>
              <a:prstGeom prst="roundRect">
                <a:avLst>
                  <a:gd name="adj" fmla="val 776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80EFF14-9AC9-EB4B-BB47-365F41811173}"/>
                  </a:ext>
                </a:extLst>
              </p:cNvPr>
              <p:cNvSpPr/>
              <p:nvPr/>
            </p:nvSpPr>
            <p:spPr>
              <a:xfrm>
                <a:off x="7013905" y="3968220"/>
                <a:ext cx="272378" cy="27237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1" name="Afrundet rektangel 20">
                <a:extLst>
                  <a:ext uri="{FF2B5EF4-FFF2-40B4-BE49-F238E27FC236}">
                    <a16:creationId xmlns:a16="http://schemas.microsoft.com/office/drawing/2014/main" id="{FFE304B4-FACA-5548-AE47-565358BF91C1}"/>
                  </a:ext>
                </a:extLst>
              </p:cNvPr>
              <p:cNvSpPr/>
              <p:nvPr/>
            </p:nvSpPr>
            <p:spPr>
              <a:xfrm>
                <a:off x="11339783" y="3951669"/>
                <a:ext cx="58653" cy="306297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B594C326-A422-5645-B6AD-35D6A525E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886" y="3403745"/>
              <a:ext cx="2993143" cy="1683643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6" name="Billede 5">
            <a:extLst>
              <a:ext uri="{FF2B5EF4-FFF2-40B4-BE49-F238E27FC236}">
                <a16:creationId xmlns:a16="http://schemas.microsoft.com/office/drawing/2014/main" id="{5E928A83-80FC-504D-AAC3-707AEAA07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50" y="2550050"/>
            <a:ext cx="5065185" cy="2849166"/>
          </a:xfrm>
          <a:prstGeom prst="rect">
            <a:avLst/>
          </a:prstGeom>
        </p:spPr>
      </p:pic>
      <p:sp>
        <p:nvSpPr>
          <p:cNvPr id="7" name="Sky 6">
            <a:extLst>
              <a:ext uri="{FF2B5EF4-FFF2-40B4-BE49-F238E27FC236}">
                <a16:creationId xmlns:a16="http://schemas.microsoft.com/office/drawing/2014/main" id="{5DAF5DDB-4BD1-E541-B0AE-2FD7792F09EA}"/>
              </a:ext>
            </a:extLst>
          </p:cNvPr>
          <p:cNvSpPr/>
          <p:nvPr/>
        </p:nvSpPr>
        <p:spPr>
          <a:xfrm rot="12541846">
            <a:off x="7392648" y="1034591"/>
            <a:ext cx="2869727" cy="2300810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D81EAFE-3CF9-2149-B21A-2E860BEE7B67}"/>
              </a:ext>
            </a:extLst>
          </p:cNvPr>
          <p:cNvSpPr txBox="1"/>
          <p:nvPr/>
        </p:nvSpPr>
        <p:spPr>
          <a:xfrm rot="871766">
            <a:off x="5995230" y="1824412"/>
            <a:ext cx="566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BRAINSTORM om </a:t>
            </a: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normer og rettigheder</a:t>
            </a:r>
          </a:p>
        </p:txBody>
      </p:sp>
    </p:spTree>
    <p:extLst>
      <p:ext uri="{BB962C8B-B14F-4D97-AF65-F5344CB8AC3E}">
        <p14:creationId xmlns:p14="http://schemas.microsoft.com/office/powerpoint/2010/main" val="3878303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E6F78D649C5C42A654F28EAF0108DB" ma:contentTypeVersion="16" ma:contentTypeDescription="Opret et nyt dokument." ma:contentTypeScope="" ma:versionID="2ef1b25a9db05a0489b24ab2bd6ea0cc">
  <xsd:schema xmlns:xsd="http://www.w3.org/2001/XMLSchema" xmlns:xs="http://www.w3.org/2001/XMLSchema" xmlns:p="http://schemas.microsoft.com/office/2006/metadata/properties" xmlns:ns2="14742266-e9e9-4795-82e3-839a046d2066" xmlns:ns3="10272c75-3d61-43e1-821b-ceef7963f00a" targetNamespace="http://schemas.microsoft.com/office/2006/metadata/properties" ma:root="true" ma:fieldsID="6619940de57ec275d96500eb13a2a9b8" ns2:_="" ns3:_="">
    <xsd:import namespace="14742266-e9e9-4795-82e3-839a046d2066"/>
    <xsd:import namespace="10272c75-3d61-43e1-821b-ceef7963f0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42266-e9e9-4795-82e3-839a046d2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80db6cf3-b142-4db1-8c50-2575ff750c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72c75-3d61-43e1-821b-ceef7963f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9277ca6-ce03-4a53-979e-87f4c5e09e78}" ma:internalName="TaxCatchAll" ma:showField="CatchAllData" ma:web="10272c75-3d61-43e1-821b-ceef7963f0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272c75-3d61-43e1-821b-ceef7963f00a">
      <UserInfo>
        <DisplayName>Camilla Schwalbe - SIVIL</DisplayName>
        <AccountId>12</AccountId>
        <AccountType/>
      </UserInfo>
      <UserInfo>
        <DisplayName>William Schou - SIVIL</DisplayName>
        <AccountId>49</AccountId>
        <AccountType/>
      </UserInfo>
    </SharedWithUsers>
    <lcf76f155ced4ddcb4097134ff3c332f xmlns="14742266-e9e9-4795-82e3-839a046d2066">
      <Terms xmlns="http://schemas.microsoft.com/office/infopath/2007/PartnerControls"/>
    </lcf76f155ced4ddcb4097134ff3c332f>
    <TaxCatchAll xmlns="10272c75-3d61-43e1-821b-ceef7963f00a" xsi:nil="true"/>
  </documentManagement>
</p:properties>
</file>

<file path=customXml/itemProps1.xml><?xml version="1.0" encoding="utf-8"?>
<ds:datastoreItem xmlns:ds="http://schemas.openxmlformats.org/officeDocument/2006/customXml" ds:itemID="{3B251B8E-9389-4364-8C07-E715E3962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2ADE3B-9527-41AC-A727-EE41F8C94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42266-e9e9-4795-82e3-839a046d2066"/>
    <ds:schemaRef ds:uri="10272c75-3d61-43e1-821b-ceef7963f0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544F55-C8EB-4304-9D72-6A791153FAB5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7d2a4cea-12b9-4259-9a77-39b35e569e24"/>
    <ds:schemaRef ds:uri="27f4d5e6-f4d4-4897-8cb5-cd29c104d40c"/>
    <ds:schemaRef ds:uri="http://purl.org/dc/dcmitype/"/>
    <ds:schemaRef ds:uri="10272c75-3d61-43e1-821b-ceef7963f00a"/>
    <ds:schemaRef ds:uri="14742266-e9e9-4795-82e3-839a046d20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Widescreen</PresentationFormat>
  <Paragraphs>193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29" baseType="lpstr"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Sine Lund - SIVIL</dc:creator>
  <cp:lastModifiedBy>Ronja Mannov Olesen</cp:lastModifiedBy>
  <cp:revision>59</cp:revision>
  <cp:lastPrinted>2019-06-11T08:02:36Z</cp:lastPrinted>
  <dcterms:created xsi:type="dcterms:W3CDTF">2019-06-11T07:29:15Z</dcterms:created>
  <dcterms:modified xsi:type="dcterms:W3CDTF">2023-01-31T11:44:27Z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0x01010000E6F78D649C5C42A654F28EAF0108DB</vt:lpwstr>
  </property>
  <property fmtid="{D5CDD505-2E9C-101B-9397-08002B2CF9AE}" pid="3" name="Order">
    <vt:r8>922200</vt:r8>
  </property>
  <property fmtid="{D5CDD505-2E9C-101B-9397-08002B2CF9AE}" pid="4" name="xd_Signature">
    <vt:bool>false</vt:bool>
  </property>
  <property fmtid="{D5CDD505-2E9C-101B-9397-08002B2CF9AE}" pid="5" name="SharedWithUsers">
    <vt:lpwstr>12;#Camilla Schwalbe - SIVIL;#49;#William Schou - SIVIL</vt:lpwstr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